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6" r:id="rId2"/>
    <p:sldId id="286" r:id="rId3"/>
    <p:sldId id="271" r:id="rId4"/>
    <p:sldId id="285" r:id="rId5"/>
    <p:sldId id="284" r:id="rId6"/>
    <p:sldId id="270" r:id="rId7"/>
    <p:sldId id="282" r:id="rId8"/>
    <p:sldId id="277" r:id="rId9"/>
    <p:sldId id="278" r:id="rId10"/>
    <p:sldId id="273" r:id="rId11"/>
    <p:sldId id="283" r:id="rId12"/>
    <p:sldId id="279" r:id="rId13"/>
    <p:sldId id="280" r:id="rId14"/>
    <p:sldId id="275" r:id="rId15"/>
    <p:sldId id="267" r:id="rId16"/>
  </p:sldIdLst>
  <p:sldSz cx="10688638" cy="7562850"/>
  <p:notesSz cx="6797675" cy="9926638"/>
  <p:defaultTextStyle>
    <a:defPPr>
      <a:defRPr lang="de-DE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B4B4B"/>
    <a:srgbClr val="9F0014"/>
    <a:srgbClr val="ACA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86743" autoAdjust="0"/>
  </p:normalViewPr>
  <p:slideViewPr>
    <p:cSldViewPr snapToGrid="0" snapToObjects="1" showGuides="1">
      <p:cViewPr>
        <p:scale>
          <a:sx n="80" d="100"/>
          <a:sy n="80" d="100"/>
        </p:scale>
        <p:origin x="-2220" y="-282"/>
      </p:cViewPr>
      <p:guideLst>
        <p:guide orient="horz" pos="483"/>
        <p:guide orient="horz" pos="1038"/>
        <p:guide orient="horz" pos="1505"/>
        <p:guide orient="horz" pos="2782"/>
        <p:guide orient="horz" pos="4623"/>
        <p:guide pos="5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22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84E719-55A3-424E-8D41-CB85FCB5689F}" type="doc">
      <dgm:prSet loTypeId="urn:microsoft.com/office/officeart/2005/8/layout/cycle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C4E406F-7B38-4759-9850-C6376EC5657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xfrm>
          <a:off x="4107675" y="-47251"/>
          <a:ext cx="1642624" cy="684047"/>
        </a:xfrm>
        <a:prstGeom prst="roundRect">
          <a:avLst/>
        </a:prstGeom>
        <a:gradFill rotWithShape="1">
          <a:gsLst>
            <a:gs pos="0">
              <a:srgbClr val="C0504D">
                <a:tint val="50000"/>
                <a:satMod val="300000"/>
              </a:srgbClr>
            </a:gs>
            <a:gs pos="35000">
              <a:srgbClr val="C0504D">
                <a:tint val="37000"/>
                <a:satMod val="300000"/>
              </a:srgbClr>
            </a:gs>
            <a:gs pos="100000">
              <a:srgbClr val="C0504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C0504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Assess-ments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0265BCF-F3AB-48EA-A5D9-4A03F442EE63}" type="parTrans" cxnId="{7F3A1CA9-C428-4381-93F9-DBEFFEBB0705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500DE5-8939-4810-B43C-F6E3E1F16CA7}" type="sibTrans" cxnId="{7F3A1CA9-C428-4381-93F9-DBEFFEBB070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1617154" y="-196637"/>
          <a:ext cx="6623665" cy="6623665"/>
        </a:xfrm>
        <a:prstGeom prst="circularArrow">
          <a:avLst>
            <a:gd name="adj1" fmla="val 5544"/>
            <a:gd name="adj2" fmla="val 330680"/>
            <a:gd name="adj3" fmla="val 14799065"/>
            <a:gd name="adj4" fmla="val 16789677"/>
            <a:gd name="adj5" fmla="val 5757"/>
          </a:avLst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078B4C-3DBD-404C-A2ED-424D25DF028D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4353293" y="5538311"/>
          <a:ext cx="2552194" cy="723361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Coordination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13B967B-EA48-4177-BA40-5D50D75ED2F3}" type="parTrans" cxnId="{C871EE3E-8A11-4BE4-B809-76015BF7D9D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E46C1E-F53B-4A5F-AF75-D4B19974A142}" type="sibTrans" cxnId="{C871EE3E-8A11-4BE4-B809-76015BF7D9D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9BA589-1B6B-4672-AD51-298334ABD2BC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xfrm>
          <a:off x="1096937" y="3530096"/>
          <a:ext cx="1748973" cy="723361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8. Supply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AFBEB51-989C-4227-9DDB-9C017074F91C}" type="parTrans" cxnId="{12B1AA0A-CF67-4747-83BF-CDC32580BB2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E901F-79A1-40CD-9A86-9ECB21BE3757}" type="sibTrans" cxnId="{12B1AA0A-CF67-4747-83BF-CDC32580BB2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8DB587-F149-4E62-93EB-F9F8B92A16B4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xfrm>
          <a:off x="1021384" y="2153257"/>
          <a:ext cx="1900011" cy="723361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9. Demand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EEF27741-9573-4576-A14C-36B8154D4912}" type="parTrans" cxnId="{3DE88BBE-A1AB-4286-A09A-E9539C8C9362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534847-165C-48C3-9DB8-3B3987FBBEF2}" type="sibTrans" cxnId="{3DE88BBE-A1AB-4286-A09A-E9539C8C9362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56F902-4129-453B-8258-44950AE29038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xfrm>
          <a:off x="1458763" y="877528"/>
          <a:ext cx="2135624" cy="635473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10. 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Markets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6372C60-FEC9-4DAA-A056-3C094332D20F}" type="parTrans" cxnId="{82469117-8634-4352-8584-1EBA6F4D14CA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C67E4F-7C8C-4BBE-9E69-9AAA263EE2BD}" type="sibTrans" cxnId="{82469117-8634-4352-8584-1EBA6F4D14CA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E5BD58-6DAE-4A4B-89D5-9130919B1C5E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5877514" y="4482246"/>
          <a:ext cx="2853416" cy="623523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Responsibilities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13207446-1492-44B5-952D-C16034C43FEF}" type="parTrans" cxnId="{3D945BE2-A90B-40BD-AC60-BC12E92D61BC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3483B5-ED20-43C1-B4A9-29674E465EF7}" type="sibTrans" cxnId="{3D945BE2-A90B-40BD-AC60-BC12E92D61BC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DFDB88-9623-4261-86B4-3FBB8C61D918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xfrm>
          <a:off x="6887139" y="3109219"/>
          <a:ext cx="1591454" cy="824249"/>
        </a:xfrm>
        <a:prstGeom prst="roundRect">
          <a:avLst/>
        </a:prstGeom>
        <a:gradFill rotWithShape="1">
          <a:gsLst>
            <a:gs pos="0">
              <a:srgbClr val="4BACC6">
                <a:tint val="50000"/>
                <a:satMod val="300000"/>
              </a:srgbClr>
            </a:gs>
            <a:gs pos="35000">
              <a:srgbClr val="4BACC6">
                <a:tint val="37000"/>
                <a:satMod val="300000"/>
              </a:srgbClr>
            </a:gs>
            <a:gs pos="100000">
              <a:srgbClr val="4BACC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BACC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Goals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27D8EC2-2721-4E52-B716-4D893B4E2112}" type="parTrans" cxnId="{C9D0C8D1-F29F-452E-8E33-5E771140277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D3E8FF-945A-4E18-9454-69E615C7DD02}" type="sibTrans" cxnId="{C9D0C8D1-F29F-452E-8E33-5E771140277D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9CCBD2-7BFB-402A-85C5-E06C80EF2BE0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xfrm>
          <a:off x="4077727" y="2832779"/>
          <a:ext cx="1736791" cy="702008"/>
        </a:xfrm>
        <a:prstGeom prst="roundRect">
          <a:avLst/>
        </a:prstGeom>
        <a:gradFill rotWithShape="1">
          <a:gsLst>
            <a:gs pos="0">
              <a:sysClr val="windowText" lastClr="000000">
                <a:tint val="50000"/>
                <a:satMod val="300000"/>
              </a:sysClr>
            </a:gs>
            <a:gs pos="35000">
              <a:sysClr val="windowText" lastClr="000000">
                <a:tint val="37000"/>
                <a:satMod val="300000"/>
              </a:sysClr>
            </a:gs>
            <a:gs pos="100000">
              <a:sysClr val="windowText" lastClr="000000">
                <a:tint val="15000"/>
                <a:satMod val="350000"/>
              </a:sys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11. M &amp; E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E727277A-A81C-44BD-BF3C-50AE0D7E00AD}" type="parTrans" cxnId="{442A7464-B626-4266-9BB8-EA75A86B35C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7D6D3A-1F71-4354-856F-EBBB5D9F78C1}" type="sibTrans" cxnId="{442A7464-B626-4266-9BB8-EA75A86B35C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82A30D-4EDC-46EE-AA5C-DA1593CF517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xfrm>
          <a:off x="6868070" y="1945809"/>
          <a:ext cx="1610608" cy="797904"/>
        </a:xfrm>
        <a:prstGeom prst="roundRect">
          <a:avLst/>
        </a:prstGeom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Trade-offs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0D3327C9-55AF-4BB1-99F4-695E9B8E2013}" type="parTrans" cxnId="{A64FFC8B-855F-4E54-B7C7-0A18017EA75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907C9B-0E34-4648-9D5A-BD73F4413A25}" type="sibTrans" cxnId="{A64FFC8B-855F-4E54-B7C7-0A18017EA75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6632E5-DD72-4CC7-BC64-53E591ADC2B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xfrm>
          <a:off x="5932666" y="595181"/>
          <a:ext cx="1441833" cy="829001"/>
        </a:xfrm>
        <a:prstGeom prst="roundRect">
          <a:avLst/>
        </a:prstGeom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Co-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benefits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A82D25F6-35FC-46FA-816A-BDC459139543}" type="parTrans" cxnId="{5DBD8F05-3B68-43FA-B3F7-1DE76C86FC44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E3AC56-F723-4299-BF2D-6AE884F508C6}" type="sibTrans" cxnId="{5DBD8F05-3B68-43FA-B3F7-1DE76C86FC44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23900C-098B-4CCB-A436-55C2EEA3FC23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1648446" y="4916252"/>
          <a:ext cx="2579609" cy="958772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de-DE" sz="20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7. </a:t>
          </a:r>
          <a:r>
            <a:rPr lang="de-DE" sz="20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Participation</a:t>
          </a:r>
          <a:endParaRPr lang="en-GB" sz="20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B3336BB-3EF9-495B-B792-98C3474DA757}" type="parTrans" cxnId="{DA2D71ED-FDD7-44B2-95FD-C078EC921CD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62AC09-2B7B-47EE-AB1B-33819A71B9AA}" type="sibTrans" cxnId="{DA2D71ED-FDD7-44B2-95FD-C078EC921CDB}">
      <dgm:prSet/>
      <dgm:spPr/>
      <dgm:t>
        <a:bodyPr/>
        <a:lstStyle/>
        <a:p>
          <a:endParaRPr lang="en-GB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3BA4BD-18B8-409A-9C81-3D90956000C3}" type="pres">
      <dgm:prSet presAssocID="{A984E719-55A3-424E-8D41-CB85FCB568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970077A-F973-4E32-AF5C-020F3D7C97E7}" type="pres">
      <dgm:prSet presAssocID="{A984E719-55A3-424E-8D41-CB85FCB5689F}" presName="cycle" presStyleCnt="0"/>
      <dgm:spPr/>
    </dgm:pt>
    <dgm:pt modelId="{CD399804-8DC8-4DC0-953E-30AA4EDB67BD}" type="pres">
      <dgm:prSet presAssocID="{9C4E406F-7B38-4759-9850-C6376EC56571}" presName="nodeFirstNode" presStyleLbl="node1" presStyleIdx="0" presStyleCnt="11" custScaleX="113541" custScaleY="94565" custRadScaleRad="102209" custRadScaleInc="277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5CC4A4E-8B90-4123-8980-102BBC69648D}" type="pres">
      <dgm:prSet presAssocID="{08500DE5-8939-4810-B43C-F6E3E1F16CA7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674BEFFB-3F03-4A4D-BDC3-229DB896AF86}" type="pres">
      <dgm:prSet presAssocID="{186632E5-DD72-4CC7-BC64-53E591ADC2B0}" presName="nodeFollowingNodes" presStyleLbl="node1" presStyleIdx="1" presStyleCnt="11" custScaleX="99662" custScaleY="114604" custRadScaleRad="97417" custRadScaleInc="240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42615A0-5055-4FA6-963A-3072868626B6}" type="pres">
      <dgm:prSet presAssocID="{0882A30D-4EDC-46EE-AA5C-DA1593CF5170}" presName="nodeFollowingNodes" presStyleLbl="node1" presStyleIdx="2" presStyleCnt="11" custScaleX="111328" custScaleY="110305" custRadScaleRad="102387" custRadScaleInc="300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1723EF-422B-489F-B5BB-66CBB0342C01}" type="pres">
      <dgm:prSet presAssocID="{F4DFDB88-9623-4261-86B4-3FBB8C61D918}" presName="nodeFollowingNodes" presStyleLbl="node1" presStyleIdx="3" presStyleCnt="11" custScaleX="110004" custScaleY="113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EC2044-DBAA-46AB-ABD3-91266E98BD7D}" type="pres">
      <dgm:prSet presAssocID="{FCE5BD58-6DAE-4A4B-89D5-9130919B1C5E}" presName="nodeFollowingNodes" presStyleLbl="node1" presStyleIdx="4" presStyleCnt="11" custScaleX="197233" custScaleY="86198" custRadScaleRad="104108" custRadScaleInc="-206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957BB6-8913-42CA-B0D5-0405849B33DB}" type="pres">
      <dgm:prSet presAssocID="{E2078B4C-3DBD-404C-A2ED-424D25DF028D}" presName="nodeFollowingNodes" presStyleLbl="node1" presStyleIdx="5" presStyleCnt="11" custScaleX="176412" custRadScaleRad="102352" custRadScaleInc="494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17EECF-B769-4F3B-AD48-DAF3C5BBBCE4}" type="pres">
      <dgm:prSet presAssocID="{2123900C-098B-4CCB-A436-55C2EEA3FC23}" presName="nodeFollowingNodes" presStyleLbl="node1" presStyleIdx="6" presStyleCnt="11" custScaleX="178307" custScaleY="132544" custRadScaleRad="106087" custRadScaleInc="806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15552B-C9D0-459E-A5A7-C8414A6F2232}" type="pres">
      <dgm:prSet presAssocID="{BE9BA589-1B6B-4672-AD51-298334ABD2BC}" presName="nodeFollowingNodes" presStyleLbl="node1" presStyleIdx="7" presStyleCnt="11" custScaleX="120892" custRadScaleRad="106783" custRadScaleInc="869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6B6C18-4FBA-4518-A111-74BD9CD95F9C}" type="pres">
      <dgm:prSet presAssocID="{568DB587-F149-4E62-93EB-F9F8B92A16B4}" presName="nodeFollowingNodes" presStyleLbl="node1" presStyleIdx="8" presStyleCnt="11" custScaleX="131332" custRadScaleRad="105418" custRadScaleInc="66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3E8287F-D324-4DD8-ABC6-0CAFE9E1696B}" type="pres">
      <dgm:prSet presAssocID="{D056F902-4129-453B-8258-44950AE29038}" presName="nodeFollowingNodes" presStyleLbl="node1" presStyleIdx="9" presStyleCnt="11" custScaleX="147618" custScaleY="87850" custRadScaleRad="107814" custRadScaleInc="4879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4B4F19-B54C-4DC1-BE87-275E6DC85456}" type="pres">
      <dgm:prSet presAssocID="{2D9CCBD2-7BFB-402A-85C5-E06C80EF2BE0}" presName="nodeFollowingNodes" presStyleLbl="node1" presStyleIdx="10" presStyleCnt="11" custScaleX="120050" custScaleY="97048" custRadScaleRad="3095" custRadScaleInc="5673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671CE5A-4617-4293-B118-B261B460F950}" type="presOf" srcId="{0882A30D-4EDC-46EE-AA5C-DA1593CF5170}" destId="{D42615A0-5055-4FA6-963A-3072868626B6}" srcOrd="0" destOrd="0" presId="urn:microsoft.com/office/officeart/2005/8/layout/cycle3"/>
    <dgm:cxn modelId="{CA24D7E6-4CAF-4FA5-AD13-E9C2C87F63E3}" type="presOf" srcId="{FCE5BD58-6DAE-4A4B-89D5-9130919B1C5E}" destId="{22EC2044-DBAA-46AB-ABD3-91266E98BD7D}" srcOrd="0" destOrd="0" presId="urn:microsoft.com/office/officeart/2005/8/layout/cycle3"/>
    <dgm:cxn modelId="{82469117-8634-4352-8584-1EBA6F4D14CA}" srcId="{A984E719-55A3-424E-8D41-CB85FCB5689F}" destId="{D056F902-4129-453B-8258-44950AE29038}" srcOrd="9" destOrd="0" parTransId="{F6372C60-FEC9-4DAA-A056-3C094332D20F}" sibTransId="{38C67E4F-7C8C-4BBE-9E69-9AAA263EE2BD}"/>
    <dgm:cxn modelId="{666CA74F-876D-4577-AD52-7FEF9886A889}" type="presOf" srcId="{BE9BA589-1B6B-4672-AD51-298334ABD2BC}" destId="{7015552B-C9D0-459E-A5A7-C8414A6F2232}" srcOrd="0" destOrd="0" presId="urn:microsoft.com/office/officeart/2005/8/layout/cycle3"/>
    <dgm:cxn modelId="{442A7464-B626-4266-9BB8-EA75A86B35CB}" srcId="{A984E719-55A3-424E-8D41-CB85FCB5689F}" destId="{2D9CCBD2-7BFB-402A-85C5-E06C80EF2BE0}" srcOrd="10" destOrd="0" parTransId="{E727277A-A81C-44BD-BF3C-50AE0D7E00AD}" sibTransId="{707D6D3A-1F71-4354-856F-EBBB5D9F78C1}"/>
    <dgm:cxn modelId="{EF3ACF51-48D1-482C-AC89-0F121D32DB8D}" type="presOf" srcId="{568DB587-F149-4E62-93EB-F9F8B92A16B4}" destId="{E46B6C18-4FBA-4518-A111-74BD9CD95F9C}" srcOrd="0" destOrd="0" presId="urn:microsoft.com/office/officeart/2005/8/layout/cycle3"/>
    <dgm:cxn modelId="{3DE88BBE-A1AB-4286-A09A-E9539C8C9362}" srcId="{A984E719-55A3-424E-8D41-CB85FCB5689F}" destId="{568DB587-F149-4E62-93EB-F9F8B92A16B4}" srcOrd="8" destOrd="0" parTransId="{EEF27741-9573-4576-A14C-36B8154D4912}" sibTransId="{29534847-165C-48C3-9DB8-3B3987FBBEF2}"/>
    <dgm:cxn modelId="{F5BB72CC-6534-4F83-BA20-5ACD9ECE2A89}" type="presOf" srcId="{D056F902-4129-453B-8258-44950AE29038}" destId="{73E8287F-D324-4DD8-ABC6-0CAFE9E1696B}" srcOrd="0" destOrd="0" presId="urn:microsoft.com/office/officeart/2005/8/layout/cycle3"/>
    <dgm:cxn modelId="{5B6ACD7E-ECC0-46FD-9BD9-38605DCEF748}" type="presOf" srcId="{A984E719-55A3-424E-8D41-CB85FCB5689F}" destId="{2F3BA4BD-18B8-409A-9C81-3D90956000C3}" srcOrd="0" destOrd="0" presId="urn:microsoft.com/office/officeart/2005/8/layout/cycle3"/>
    <dgm:cxn modelId="{123F1FB8-527B-4273-B0C2-5DD0089CD0F4}" type="presOf" srcId="{08500DE5-8939-4810-B43C-F6E3E1F16CA7}" destId="{95CC4A4E-8B90-4123-8980-102BBC69648D}" srcOrd="0" destOrd="0" presId="urn:microsoft.com/office/officeart/2005/8/layout/cycle3"/>
    <dgm:cxn modelId="{7F3A1CA9-C428-4381-93F9-DBEFFEBB0705}" srcId="{A984E719-55A3-424E-8D41-CB85FCB5689F}" destId="{9C4E406F-7B38-4759-9850-C6376EC56571}" srcOrd="0" destOrd="0" parTransId="{F0265BCF-F3AB-48EA-A5D9-4A03F442EE63}" sibTransId="{08500DE5-8939-4810-B43C-F6E3E1F16CA7}"/>
    <dgm:cxn modelId="{12B1AA0A-CF67-4747-83BF-CDC32580BB2D}" srcId="{A984E719-55A3-424E-8D41-CB85FCB5689F}" destId="{BE9BA589-1B6B-4672-AD51-298334ABD2BC}" srcOrd="7" destOrd="0" parTransId="{FAFBEB51-989C-4227-9DDB-9C017074F91C}" sibTransId="{8E6E901F-79A1-40CD-9A86-9ECB21BE3757}"/>
    <dgm:cxn modelId="{3D945BE2-A90B-40BD-AC60-BC12E92D61BC}" srcId="{A984E719-55A3-424E-8D41-CB85FCB5689F}" destId="{FCE5BD58-6DAE-4A4B-89D5-9130919B1C5E}" srcOrd="4" destOrd="0" parTransId="{13207446-1492-44B5-952D-C16034C43FEF}" sibTransId="{963483B5-ED20-43C1-B4A9-29674E465EF7}"/>
    <dgm:cxn modelId="{DD5C14AA-EB83-4810-A63B-DA25B2EF7657}" type="presOf" srcId="{E2078B4C-3DBD-404C-A2ED-424D25DF028D}" destId="{41957BB6-8913-42CA-B0D5-0405849B33DB}" srcOrd="0" destOrd="0" presId="urn:microsoft.com/office/officeart/2005/8/layout/cycle3"/>
    <dgm:cxn modelId="{C9D0C8D1-F29F-452E-8E33-5E771140277D}" srcId="{A984E719-55A3-424E-8D41-CB85FCB5689F}" destId="{F4DFDB88-9623-4261-86B4-3FBB8C61D918}" srcOrd="3" destOrd="0" parTransId="{F27D8EC2-2721-4E52-B716-4D893B4E2112}" sibTransId="{0FD3E8FF-945A-4E18-9454-69E615C7DD02}"/>
    <dgm:cxn modelId="{4ECB3672-F19B-4DC0-B178-9B28268AE2EE}" type="presOf" srcId="{2123900C-098B-4CCB-A436-55C2EEA3FC23}" destId="{5D17EECF-B769-4F3B-AD48-DAF3C5BBBCE4}" srcOrd="0" destOrd="0" presId="urn:microsoft.com/office/officeart/2005/8/layout/cycle3"/>
    <dgm:cxn modelId="{D724EC0B-97A7-4C54-987B-9B67F5979BAB}" type="presOf" srcId="{9C4E406F-7B38-4759-9850-C6376EC56571}" destId="{CD399804-8DC8-4DC0-953E-30AA4EDB67BD}" srcOrd="0" destOrd="0" presId="urn:microsoft.com/office/officeart/2005/8/layout/cycle3"/>
    <dgm:cxn modelId="{C871EE3E-8A11-4BE4-B809-76015BF7D9DD}" srcId="{A984E719-55A3-424E-8D41-CB85FCB5689F}" destId="{E2078B4C-3DBD-404C-A2ED-424D25DF028D}" srcOrd="5" destOrd="0" parTransId="{513B967B-EA48-4177-BA40-5D50D75ED2F3}" sibTransId="{3DE46C1E-F53B-4A5F-AF75-D4B19974A142}"/>
    <dgm:cxn modelId="{117DFFDC-6FBB-443D-8BC7-F6341F31B264}" type="presOf" srcId="{2D9CCBD2-7BFB-402A-85C5-E06C80EF2BE0}" destId="{D04B4F19-B54C-4DC1-BE87-275E6DC85456}" srcOrd="0" destOrd="0" presId="urn:microsoft.com/office/officeart/2005/8/layout/cycle3"/>
    <dgm:cxn modelId="{5DBD8F05-3B68-43FA-B3F7-1DE76C86FC44}" srcId="{A984E719-55A3-424E-8D41-CB85FCB5689F}" destId="{186632E5-DD72-4CC7-BC64-53E591ADC2B0}" srcOrd="1" destOrd="0" parTransId="{A82D25F6-35FC-46FA-816A-BDC459139543}" sibTransId="{A0E3AC56-F723-4299-BF2D-6AE884F508C6}"/>
    <dgm:cxn modelId="{6F9B87BB-F0E3-4C11-911E-CBFC4088FE7E}" type="presOf" srcId="{186632E5-DD72-4CC7-BC64-53E591ADC2B0}" destId="{674BEFFB-3F03-4A4D-BDC3-229DB896AF86}" srcOrd="0" destOrd="0" presId="urn:microsoft.com/office/officeart/2005/8/layout/cycle3"/>
    <dgm:cxn modelId="{DA2D71ED-FDD7-44B2-95FD-C078EC921CDB}" srcId="{A984E719-55A3-424E-8D41-CB85FCB5689F}" destId="{2123900C-098B-4CCB-A436-55C2EEA3FC23}" srcOrd="6" destOrd="0" parTransId="{CB3336BB-3EF9-495B-B792-98C3474DA757}" sibTransId="{B462AC09-2B7B-47EE-AB1B-33819A71B9AA}"/>
    <dgm:cxn modelId="{D7F443E4-2019-4F7B-931B-44EB79F98E8C}" type="presOf" srcId="{F4DFDB88-9623-4261-86B4-3FBB8C61D918}" destId="{E81723EF-422B-489F-B5BB-66CBB0342C01}" srcOrd="0" destOrd="0" presId="urn:microsoft.com/office/officeart/2005/8/layout/cycle3"/>
    <dgm:cxn modelId="{A64FFC8B-855F-4E54-B7C7-0A18017EA75B}" srcId="{A984E719-55A3-424E-8D41-CB85FCB5689F}" destId="{0882A30D-4EDC-46EE-AA5C-DA1593CF5170}" srcOrd="2" destOrd="0" parTransId="{0D3327C9-55AF-4BB1-99F4-695E9B8E2013}" sibTransId="{CA907C9B-0E34-4648-9D5A-BD73F4413A25}"/>
    <dgm:cxn modelId="{DA0BB45A-06EA-479A-B9A9-4CC4D10ECE7C}" type="presParOf" srcId="{2F3BA4BD-18B8-409A-9C81-3D90956000C3}" destId="{3970077A-F973-4E32-AF5C-020F3D7C97E7}" srcOrd="0" destOrd="0" presId="urn:microsoft.com/office/officeart/2005/8/layout/cycle3"/>
    <dgm:cxn modelId="{BC2DDF2E-DEA0-4A4B-86CB-E4C8742BF9E5}" type="presParOf" srcId="{3970077A-F973-4E32-AF5C-020F3D7C97E7}" destId="{CD399804-8DC8-4DC0-953E-30AA4EDB67BD}" srcOrd="0" destOrd="0" presId="urn:microsoft.com/office/officeart/2005/8/layout/cycle3"/>
    <dgm:cxn modelId="{7B66B07A-04B3-4849-8319-3DBCD8C09F3B}" type="presParOf" srcId="{3970077A-F973-4E32-AF5C-020F3D7C97E7}" destId="{95CC4A4E-8B90-4123-8980-102BBC69648D}" srcOrd="1" destOrd="0" presId="urn:microsoft.com/office/officeart/2005/8/layout/cycle3"/>
    <dgm:cxn modelId="{5DFCCFFF-FD74-421C-821C-6AEBEB5E923F}" type="presParOf" srcId="{3970077A-F973-4E32-AF5C-020F3D7C97E7}" destId="{674BEFFB-3F03-4A4D-BDC3-229DB896AF86}" srcOrd="2" destOrd="0" presId="urn:microsoft.com/office/officeart/2005/8/layout/cycle3"/>
    <dgm:cxn modelId="{61595BF2-87FC-4F66-8535-0AD15B3F104E}" type="presParOf" srcId="{3970077A-F973-4E32-AF5C-020F3D7C97E7}" destId="{D42615A0-5055-4FA6-963A-3072868626B6}" srcOrd="3" destOrd="0" presId="urn:microsoft.com/office/officeart/2005/8/layout/cycle3"/>
    <dgm:cxn modelId="{3D8E3617-D339-4A93-8660-7263624CD85D}" type="presParOf" srcId="{3970077A-F973-4E32-AF5C-020F3D7C97E7}" destId="{E81723EF-422B-489F-B5BB-66CBB0342C01}" srcOrd="4" destOrd="0" presId="urn:microsoft.com/office/officeart/2005/8/layout/cycle3"/>
    <dgm:cxn modelId="{37CF2D1B-F337-4089-86BB-9A9207A9C99C}" type="presParOf" srcId="{3970077A-F973-4E32-AF5C-020F3D7C97E7}" destId="{22EC2044-DBAA-46AB-ABD3-91266E98BD7D}" srcOrd="5" destOrd="0" presId="urn:microsoft.com/office/officeart/2005/8/layout/cycle3"/>
    <dgm:cxn modelId="{AA9E420C-0455-49D0-89C1-4F2206BD5D6B}" type="presParOf" srcId="{3970077A-F973-4E32-AF5C-020F3D7C97E7}" destId="{41957BB6-8913-42CA-B0D5-0405849B33DB}" srcOrd="6" destOrd="0" presId="urn:microsoft.com/office/officeart/2005/8/layout/cycle3"/>
    <dgm:cxn modelId="{32856356-BF1D-4E7F-A391-C63E47A2EE20}" type="presParOf" srcId="{3970077A-F973-4E32-AF5C-020F3D7C97E7}" destId="{5D17EECF-B769-4F3B-AD48-DAF3C5BBBCE4}" srcOrd="7" destOrd="0" presId="urn:microsoft.com/office/officeart/2005/8/layout/cycle3"/>
    <dgm:cxn modelId="{372C624C-352D-4B3A-9735-69EEB041AD15}" type="presParOf" srcId="{3970077A-F973-4E32-AF5C-020F3D7C97E7}" destId="{7015552B-C9D0-459E-A5A7-C8414A6F2232}" srcOrd="8" destOrd="0" presId="urn:microsoft.com/office/officeart/2005/8/layout/cycle3"/>
    <dgm:cxn modelId="{6D1CD952-C9B0-40AF-839F-DF3387E124C3}" type="presParOf" srcId="{3970077A-F973-4E32-AF5C-020F3D7C97E7}" destId="{E46B6C18-4FBA-4518-A111-74BD9CD95F9C}" srcOrd="9" destOrd="0" presId="urn:microsoft.com/office/officeart/2005/8/layout/cycle3"/>
    <dgm:cxn modelId="{DA0EB5EA-543C-4008-A5DC-D33729D57D19}" type="presParOf" srcId="{3970077A-F973-4E32-AF5C-020F3D7C97E7}" destId="{73E8287F-D324-4DD8-ABC6-0CAFE9E1696B}" srcOrd="10" destOrd="0" presId="urn:microsoft.com/office/officeart/2005/8/layout/cycle3"/>
    <dgm:cxn modelId="{2DED0267-B2BC-4CB6-A37B-17B5CABC7FF3}" type="presParOf" srcId="{3970077A-F973-4E32-AF5C-020F3D7C97E7}" destId="{D04B4F19-B54C-4DC1-BE87-275E6DC85456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C4A4E-8B90-4123-8980-102BBC69648D}">
      <dsp:nvSpPr>
        <dsp:cNvPr id="0" name=""/>
        <dsp:cNvSpPr/>
      </dsp:nvSpPr>
      <dsp:spPr>
        <a:xfrm>
          <a:off x="1674883" y="-172194"/>
          <a:ext cx="5871575" cy="5871575"/>
        </a:xfrm>
        <a:prstGeom prst="circularArrow">
          <a:avLst>
            <a:gd name="adj1" fmla="val 5544"/>
            <a:gd name="adj2" fmla="val 330680"/>
            <a:gd name="adj3" fmla="val 14799065"/>
            <a:gd name="adj4" fmla="val 16789677"/>
            <a:gd name="adj5" fmla="val 5757"/>
          </a:avLst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CD399804-8DC8-4DC0-953E-30AA4EDB67BD}">
      <dsp:nvSpPr>
        <dsp:cNvPr id="0" name=""/>
        <dsp:cNvSpPr/>
      </dsp:nvSpPr>
      <dsp:spPr>
        <a:xfrm>
          <a:off x="3885074" y="-39461"/>
          <a:ext cx="1451192" cy="604328"/>
        </a:xfrm>
        <a:prstGeom prst="roundRect">
          <a:avLst/>
        </a:prstGeom>
        <a:gradFill rotWithShape="1">
          <a:gsLst>
            <a:gs pos="0">
              <a:srgbClr val="C0504D">
                <a:tint val="50000"/>
                <a:satMod val="300000"/>
              </a:srgbClr>
            </a:gs>
            <a:gs pos="35000">
              <a:srgbClr val="C0504D">
                <a:tint val="37000"/>
                <a:satMod val="300000"/>
              </a:srgbClr>
            </a:gs>
            <a:gs pos="100000">
              <a:srgbClr val="C0504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C0504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1. 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Assess-ments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914575" y="-9960"/>
        <a:ext cx="1392190" cy="545326"/>
      </dsp:txXfrm>
    </dsp:sp>
    <dsp:sp modelId="{674BEFFB-3F03-4A4D-BDC3-229DB896AF86}">
      <dsp:nvSpPr>
        <dsp:cNvPr id="0" name=""/>
        <dsp:cNvSpPr/>
      </dsp:nvSpPr>
      <dsp:spPr>
        <a:xfrm>
          <a:off x="5502545" y="530242"/>
          <a:ext cx="1273801" cy="732389"/>
        </a:xfrm>
        <a:prstGeom prst="roundRect">
          <a:avLst/>
        </a:prstGeom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Co-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benefits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538297" y="565994"/>
        <a:ext cx="1202297" cy="660885"/>
      </dsp:txXfrm>
    </dsp:sp>
    <dsp:sp modelId="{D42615A0-5055-4FA6-963A-3072868626B6}">
      <dsp:nvSpPr>
        <dsp:cNvPr id="0" name=""/>
        <dsp:cNvSpPr/>
      </dsp:nvSpPr>
      <dsp:spPr>
        <a:xfrm>
          <a:off x="6331990" y="1727466"/>
          <a:ext cx="1422907" cy="704916"/>
        </a:xfrm>
        <a:prstGeom prst="roundRect">
          <a:avLst/>
        </a:prstGeom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Trade-offs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366401" y="1761877"/>
        <a:ext cx="1354085" cy="636094"/>
      </dsp:txXfrm>
    </dsp:sp>
    <dsp:sp modelId="{E81723EF-422B-489F-B5BB-66CBB0342C01}">
      <dsp:nvSpPr>
        <dsp:cNvPr id="0" name=""/>
        <dsp:cNvSpPr/>
      </dsp:nvSpPr>
      <dsp:spPr>
        <a:xfrm>
          <a:off x="6348866" y="2758815"/>
          <a:ext cx="1405985" cy="728190"/>
        </a:xfrm>
        <a:prstGeom prst="roundRect">
          <a:avLst/>
        </a:prstGeom>
        <a:gradFill rotWithShape="1">
          <a:gsLst>
            <a:gs pos="0">
              <a:srgbClr val="4BACC6">
                <a:tint val="50000"/>
                <a:satMod val="300000"/>
              </a:srgbClr>
            </a:gs>
            <a:gs pos="35000">
              <a:srgbClr val="4BACC6">
                <a:tint val="37000"/>
                <a:satMod val="300000"/>
              </a:srgbClr>
            </a:gs>
            <a:gs pos="100000">
              <a:srgbClr val="4BACC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BACC6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Goals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384413" y="2794362"/>
        <a:ext cx="1334891" cy="657096"/>
      </dsp:txXfrm>
    </dsp:sp>
    <dsp:sp modelId="{22EC2044-DBAA-46AB-ABD3-91266E98BD7D}">
      <dsp:nvSpPr>
        <dsp:cNvPr id="0" name=""/>
        <dsp:cNvSpPr/>
      </dsp:nvSpPr>
      <dsp:spPr>
        <a:xfrm>
          <a:off x="5455769" y="3975639"/>
          <a:ext cx="2520878" cy="550857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Responsibilities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482660" y="4002530"/>
        <a:ext cx="2467096" cy="497075"/>
      </dsp:txXfrm>
    </dsp:sp>
    <dsp:sp modelId="{41957BB6-8913-42CA-B0D5-0405849B33DB}">
      <dsp:nvSpPr>
        <dsp:cNvPr id="0" name=""/>
        <dsp:cNvSpPr/>
      </dsp:nvSpPr>
      <dsp:spPr>
        <a:xfrm>
          <a:off x="4104166" y="4914015"/>
          <a:ext cx="2254760" cy="639060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Coordination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135362" y="4945211"/>
        <a:ext cx="2192368" cy="576668"/>
      </dsp:txXfrm>
    </dsp:sp>
    <dsp:sp modelId="{5D17EECF-B769-4F3B-AD48-DAF3C5BBBCE4}">
      <dsp:nvSpPr>
        <dsp:cNvPr id="0" name=""/>
        <dsp:cNvSpPr/>
      </dsp:nvSpPr>
      <dsp:spPr>
        <a:xfrm>
          <a:off x="1706484" y="4360868"/>
          <a:ext cx="2278980" cy="847037"/>
        </a:xfrm>
        <a:prstGeom prst="roundRect">
          <a:avLst/>
        </a:prstGeom>
        <a:gradFill rotWithShape="1">
          <a:gsLst>
            <a:gs pos="0">
              <a:srgbClr val="8064A2">
                <a:tint val="50000"/>
                <a:satMod val="300000"/>
              </a:srgbClr>
            </a:gs>
            <a:gs pos="35000">
              <a:srgbClr val="8064A2">
                <a:tint val="37000"/>
                <a:satMod val="300000"/>
              </a:srgbClr>
            </a:gs>
            <a:gs pos="100000">
              <a:srgbClr val="8064A2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7. 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Participation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747833" y="4402217"/>
        <a:ext cx="2196282" cy="764339"/>
      </dsp:txXfrm>
    </dsp:sp>
    <dsp:sp modelId="{7015552B-C9D0-459E-A5A7-C8414A6F2232}">
      <dsp:nvSpPr>
        <dsp:cNvPr id="0" name=""/>
        <dsp:cNvSpPr/>
      </dsp:nvSpPr>
      <dsp:spPr>
        <a:xfrm>
          <a:off x="1216353" y="3131752"/>
          <a:ext cx="1545147" cy="639060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8. Supply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247549" y="3162948"/>
        <a:ext cx="1482755" cy="576668"/>
      </dsp:txXfrm>
    </dsp:sp>
    <dsp:sp modelId="{E46B6C18-4FBA-4518-A111-74BD9CD95F9C}">
      <dsp:nvSpPr>
        <dsp:cNvPr id="0" name=""/>
        <dsp:cNvSpPr/>
      </dsp:nvSpPr>
      <dsp:spPr>
        <a:xfrm>
          <a:off x="1149605" y="1911247"/>
          <a:ext cx="1678583" cy="639060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9. Demand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180801" y="1942443"/>
        <a:ext cx="1616191" cy="576668"/>
      </dsp:txXfrm>
    </dsp:sp>
    <dsp:sp modelId="{73E8287F-D324-4DD8-ABC6-0CAFE9E1696B}">
      <dsp:nvSpPr>
        <dsp:cNvPr id="0" name=""/>
        <dsp:cNvSpPr/>
      </dsp:nvSpPr>
      <dsp:spPr>
        <a:xfrm>
          <a:off x="1537674" y="780240"/>
          <a:ext cx="1886738" cy="561415"/>
        </a:xfrm>
        <a:prstGeom prst="roundRect">
          <a:avLst/>
        </a:prstGeom>
        <a:gradFill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10. </a:t>
          </a:r>
          <a:r>
            <a:rPr lang="de-DE" sz="2000" kern="1200" dirty="0" err="1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Markets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565080" y="807646"/>
        <a:ext cx="1831926" cy="506603"/>
      </dsp:txXfrm>
    </dsp:sp>
    <dsp:sp modelId="{D04B4F19-B54C-4DC1-BE87-275E6DC85456}">
      <dsp:nvSpPr>
        <dsp:cNvPr id="0" name=""/>
        <dsp:cNvSpPr/>
      </dsp:nvSpPr>
      <dsp:spPr>
        <a:xfrm>
          <a:off x="3858668" y="2513580"/>
          <a:ext cx="1534385" cy="620195"/>
        </a:xfrm>
        <a:prstGeom prst="roundRect">
          <a:avLst/>
        </a:prstGeom>
        <a:gradFill rotWithShape="1">
          <a:gsLst>
            <a:gs pos="0">
              <a:sysClr val="windowText" lastClr="000000">
                <a:tint val="50000"/>
                <a:satMod val="300000"/>
              </a:sysClr>
            </a:gs>
            <a:gs pos="35000">
              <a:sysClr val="windowText" lastClr="000000">
                <a:tint val="37000"/>
                <a:satMod val="300000"/>
              </a:sysClr>
            </a:gs>
            <a:gs pos="100000">
              <a:sysClr val="windowText" lastClr="000000">
                <a:tint val="15000"/>
                <a:satMod val="350000"/>
              </a:sys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11. M &amp; E</a:t>
          </a:r>
          <a:endParaRPr lang="en-GB" sz="2000" kern="120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888943" y="2543855"/>
        <a:ext cx="1473835" cy="559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E2EB-CB12-4595-959D-6905F867ABA6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BEEBF-A383-40F4-85DA-436152FF8F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64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463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smtClean="0"/>
              <a:t>S</a:t>
            </a:r>
            <a:r>
              <a:rPr lang="fr-FR" dirty="0" smtClean="0"/>
              <a:t>pécifique (anglais : </a:t>
            </a:r>
            <a:r>
              <a:rPr lang="fr-FR" i="1" dirty="0" err="1" smtClean="0"/>
              <a:t>Specific</a:t>
            </a:r>
            <a:r>
              <a:rPr lang="fr-FR" dirty="0" smtClean="0"/>
              <a:t>) : La spécification de l'action doit être clairement établie. On utilise parfois le terme « Simple » ; </a:t>
            </a:r>
            <a:r>
              <a:rPr lang="fr-FR" b="1" dirty="0" smtClean="0"/>
              <a:t>M</a:t>
            </a:r>
            <a:r>
              <a:rPr lang="fr-FR" dirty="0" smtClean="0"/>
              <a:t>esurable (anglais : </a:t>
            </a:r>
            <a:r>
              <a:rPr lang="fr-FR" i="1" dirty="0" err="1" smtClean="0"/>
              <a:t>Measurable</a:t>
            </a:r>
            <a:r>
              <a:rPr lang="fr-FR" dirty="0" smtClean="0"/>
              <a:t>) : Il doit être mesurable, les indicateurs chiffrés devant être incontestables et reconnus comme tels par le collaborateur ; </a:t>
            </a:r>
            <a:r>
              <a:rPr lang="fr-FR" b="1" dirty="0" smtClean="0"/>
              <a:t>A</a:t>
            </a:r>
            <a:r>
              <a:rPr lang="fr-FR" dirty="0" smtClean="0"/>
              <a:t>cceptable : (anglais: </a:t>
            </a:r>
            <a:r>
              <a:rPr lang="fr-FR" i="1" dirty="0" smtClean="0"/>
              <a:t>Acceptable</a:t>
            </a:r>
            <a:r>
              <a:rPr lang="fr-FR" dirty="0" smtClean="0"/>
              <a:t>) Il doit pourvoir être atteint, Il doit être réalisable et ne reposer que sur la motivation du collaborateur ou être réajusté si le contexte change ; </a:t>
            </a:r>
            <a:r>
              <a:rPr lang="fr-FR" b="1" dirty="0" smtClean="0"/>
              <a:t>R</a:t>
            </a:r>
            <a:r>
              <a:rPr lang="fr-FR" dirty="0" smtClean="0"/>
              <a:t>éaliste ou Pertinent (anglais : </a:t>
            </a:r>
            <a:r>
              <a:rPr lang="fr-FR" i="1" dirty="0" smtClean="0"/>
              <a:t>Relevant</a:t>
            </a:r>
            <a:r>
              <a:rPr lang="fr-FR" dirty="0" smtClean="0"/>
              <a:t>) : Il doit être directement lié à l'activité du responsable </a:t>
            </a:r>
            <a:r>
              <a:rPr lang="fr-FR" b="1" dirty="0" smtClean="0"/>
              <a:t>T</a:t>
            </a:r>
            <a:r>
              <a:rPr lang="fr-FR" dirty="0" smtClean="0"/>
              <a:t>emporellement défini (anglais : </a:t>
            </a:r>
            <a:r>
              <a:rPr lang="fr-FR" i="1" dirty="0" smtClean="0"/>
              <a:t>Time-</a:t>
            </a:r>
            <a:r>
              <a:rPr lang="fr-FR" i="1" dirty="0" err="1" smtClean="0"/>
              <a:t>bound</a:t>
            </a:r>
            <a:r>
              <a:rPr lang="fr-FR" dirty="0" smtClean="0"/>
              <a:t>) : Il doit être inscrit dans le temps, avec une date de fin et éventuellement des points intermédiaires ;</a:t>
            </a:r>
          </a:p>
          <a:p>
            <a:endParaRPr lang="fr-FR" dirty="0" smtClean="0"/>
          </a:p>
          <a:p>
            <a:r>
              <a:rPr lang="fr-FR" dirty="0" smtClean="0"/>
              <a:t>Justifier</a:t>
            </a:r>
          </a:p>
          <a:p>
            <a:r>
              <a:rPr lang="fr-FR" dirty="0" smtClean="0"/>
              <a:t>Encadrer</a:t>
            </a:r>
          </a:p>
          <a:p>
            <a:r>
              <a:rPr lang="fr-FR" dirty="0" smtClean="0"/>
              <a:t>stimuler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03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Formation </a:t>
            </a:r>
            <a:r>
              <a:rPr lang="de-DE" dirty="0" err="1" smtClean="0"/>
              <a:t>professionel</a:t>
            </a:r>
            <a:endParaRPr lang="de-DE" dirty="0" smtClean="0"/>
          </a:p>
          <a:p>
            <a:r>
              <a:rPr lang="de-DE" dirty="0" err="1" smtClean="0"/>
              <a:t>conforter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559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Zone de </a:t>
            </a:r>
            <a:r>
              <a:rPr lang="de-DE" dirty="0" err="1" smtClean="0"/>
              <a:t>libre-échange</a:t>
            </a:r>
            <a:endParaRPr lang="de-DE" dirty="0" smtClean="0"/>
          </a:p>
          <a:p>
            <a:r>
              <a:rPr lang="de-DE" dirty="0" err="1" smtClean="0"/>
              <a:t>Contenu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052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ONUDI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2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Libre</a:t>
            </a:r>
            <a:r>
              <a:rPr lang="de-DE" dirty="0" smtClean="0"/>
              <a:t> </a:t>
            </a:r>
            <a:r>
              <a:rPr lang="de-DE" dirty="0" err="1" smtClean="0"/>
              <a:t>echange</a:t>
            </a:r>
            <a:endParaRPr lang="de-DE" dirty="0" smtClean="0"/>
          </a:p>
          <a:p>
            <a:r>
              <a:rPr lang="de-DE" dirty="0" err="1" smtClean="0"/>
              <a:t>Investissement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exterieur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BEEBF-A383-40F4-85DA-436152FF8F6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49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gif"/><Relationship Id="rId18" Type="http://schemas.openxmlformats.org/officeDocument/2006/relationships/image" Target="../media/image24.jpg"/><Relationship Id="rId3" Type="http://schemas.openxmlformats.org/officeDocument/2006/relationships/image" Target="../media/image10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" Type="http://schemas.openxmlformats.org/officeDocument/2006/relationships/image" Target="../media/image9.png"/><Relationship Id="rId16" Type="http://schemas.openxmlformats.org/officeDocument/2006/relationships/image" Target="../media/image22.jpg"/><Relationship Id="rId20" Type="http://schemas.openxmlformats.org/officeDocument/2006/relationships/image" Target="../media/image2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24" Type="http://schemas.openxmlformats.org/officeDocument/2006/relationships/image" Target="../media/image30.jpg"/><Relationship Id="rId5" Type="http://schemas.openxmlformats.org/officeDocument/2006/relationships/image" Target="../media/image11.png"/><Relationship Id="rId15" Type="http://schemas.openxmlformats.org/officeDocument/2006/relationships/image" Target="../media/image21.jpg"/><Relationship Id="rId23" Type="http://schemas.openxmlformats.org/officeDocument/2006/relationships/image" Target="../media/image29.png"/><Relationship Id="rId10" Type="http://schemas.openxmlformats.org/officeDocument/2006/relationships/image" Target="../media/image16.jpeg"/><Relationship Id="rId19" Type="http://schemas.openxmlformats.org/officeDocument/2006/relationships/image" Target="../media/image25.png"/><Relationship Id="rId4" Type="http://schemas.openxmlformats.org/officeDocument/2006/relationships/image" Target="../media/image5.jpeg"/><Relationship Id="rId9" Type="http://schemas.openxmlformats.org/officeDocument/2006/relationships/image" Target="../media/image15.png"/><Relationship Id="rId14" Type="http://schemas.openxmlformats.org/officeDocument/2006/relationships/image" Target="../media/image20.jpeg"/><Relationship Id="rId22" Type="http://schemas.openxmlformats.org/officeDocument/2006/relationships/image" Target="../media/image28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solidFill>
            <a:srgbClr val="9F00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234000" rIns="216000" bIns="234000" rtlCol="0" anchor="ctr"/>
          <a:lstStyle/>
          <a:p>
            <a:pPr algn="ctr"/>
            <a:endParaRPr lang="de-DE" sz="2200">
              <a:latin typeface="DINOT-Bold"/>
              <a:cs typeface="DINOT-Bold"/>
            </a:endParaRPr>
          </a:p>
        </p:txBody>
      </p:sp>
      <p:pic>
        <p:nvPicPr>
          <p:cNvPr id="9" name="Bild 8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67010" y="369316"/>
            <a:ext cx="1187196" cy="1115568"/>
          </a:xfrm>
          <a:prstGeom prst="rect">
            <a:avLst/>
          </a:prstGeom>
        </p:spPr>
      </p:pic>
      <p:sp>
        <p:nvSpPr>
          <p:cNvPr id="5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28648" y="4416425"/>
            <a:ext cx="8774152" cy="11424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Aft>
                <a:spcPts val="1400"/>
              </a:spcAft>
              <a:buNone/>
              <a:defRPr sz="2200">
                <a:solidFill>
                  <a:srgbClr val="FFFFFF"/>
                </a:solidFill>
                <a:latin typeface="DINOT-Bold"/>
                <a:cs typeface="DINOT-Bold"/>
              </a:defRPr>
            </a:lvl2pPr>
            <a:lvl3pPr marL="0" indent="0">
              <a:buNone/>
              <a:defRPr sz="1600">
                <a:solidFill>
                  <a:srgbClr val="FFFFFF"/>
                </a:solidFill>
                <a:latin typeface="DINOT"/>
                <a:cs typeface="DINOT"/>
              </a:defRPr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noProof="0" dirty="0" smtClean="0"/>
              <a:t>Title of the Presentation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8648" y="5721790"/>
            <a:ext cx="8774152" cy="74238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2200" b="1" baseline="0">
                <a:solidFill>
                  <a:schemeClr val="bg1"/>
                </a:solidFill>
                <a:latin typeface="DINOT" pitchFamily="34" charset="0"/>
              </a:defRPr>
            </a:lvl1pPr>
          </a:lstStyle>
          <a:p>
            <a:pPr lvl="0"/>
            <a:r>
              <a:rPr lang="en-GB" noProof="0" dirty="0" smtClean="0"/>
              <a:t>Occasion - Location, Date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28648" y="6663350"/>
            <a:ext cx="8774152" cy="27160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 dirty="0" smtClean="0"/>
              <a:t>Speaker, Position, Company</a:t>
            </a:r>
          </a:p>
        </p:txBody>
      </p:sp>
      <p:pic>
        <p:nvPicPr>
          <p:cNvPr id="1026" name="Picture 2" descr="Z:\Vorlagen\Grafiken\weltkart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427813"/>
            <a:ext cx="3776947" cy="175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5" descr="FFU-Logo-Neu-Small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502500"/>
            <a:ext cx="1092200" cy="84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9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Picture 35" descr="FFU-Logo-Neu-Smal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1296" y="375815"/>
            <a:ext cx="6635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Ergebni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897435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772823" y="1446214"/>
            <a:ext cx="9359158" cy="5053012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Picture 35" descr="FFU-Logo-Neu-Small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375815"/>
            <a:ext cx="6635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 –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solidFill>
            <a:srgbClr val="9F00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948411" y="5547689"/>
            <a:ext cx="2637759" cy="887422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adelphi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Caspar-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Theyss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Strasse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 14a 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14193 Berlin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3820592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	+49	(0)30-89 000 68-0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	+49	(0)30-89 000 68-10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577761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www.adelphi.de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office@adelphi.de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71597" y="4362107"/>
            <a:ext cx="6271585" cy="273267"/>
          </a:xfrm>
        </p:spPr>
        <p:txBody>
          <a:bodyPr>
            <a:normAutofit/>
          </a:bodyPr>
          <a:lstStyle>
            <a:lvl1pPr marL="0" indent="1588">
              <a:defRPr sz="1600" b="1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Name Speaker</a:t>
            </a:r>
            <a:endParaRPr lang="en-GB" noProof="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64738" y="4635379"/>
            <a:ext cx="6280187" cy="271604"/>
          </a:xfrm>
        </p:spPr>
        <p:txBody>
          <a:bodyPr>
            <a:normAutofit/>
          </a:bodyPr>
          <a:lstStyle>
            <a:lvl1pPr marL="0" indent="1588">
              <a:defRPr sz="1600" b="0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Position</a:t>
            </a:r>
            <a:endParaRPr lang="en-GB" noProof="0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64738" y="4906983"/>
            <a:ext cx="6280187" cy="262549"/>
          </a:xfrm>
        </p:spPr>
        <p:txBody>
          <a:bodyPr>
            <a:normAutofit/>
          </a:bodyPr>
          <a:lstStyle>
            <a:lvl1pPr marL="0" indent="1588">
              <a:defRPr sz="1600" b="0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E-mail address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 -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noFill/>
          <a:ln w="19050" cap="flat" cmpd="sng" algn="ctr">
            <a:solidFill>
              <a:srgbClr val="9F0014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939358" y="5547689"/>
            <a:ext cx="2637759" cy="887422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adelphi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Caspar-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Theyss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Strasse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 14a 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14193 Berlin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9F001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3811539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	+49	(0)30-89 000 68-0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	+49	(0)30-89 000 68-10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9F001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514390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www.adelphi.de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office@adelphi.de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40112" y="4362107"/>
            <a:ext cx="6271585" cy="273267"/>
          </a:xfrm>
        </p:spPr>
        <p:txBody>
          <a:bodyPr>
            <a:normAutofit/>
          </a:bodyPr>
          <a:lstStyle>
            <a:lvl1pPr marL="0" indent="0">
              <a:buNone/>
              <a:defRPr sz="1600" b="1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Name Speaker</a:t>
            </a:r>
            <a:endParaRPr lang="en-GB" noProof="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942306" y="4635379"/>
            <a:ext cx="6280187" cy="271604"/>
          </a:xfr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Position</a:t>
            </a:r>
            <a:endParaRPr lang="en-GB" noProof="0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42306" y="4906983"/>
            <a:ext cx="6280187" cy="262549"/>
          </a:xfr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en-GB" noProof="0" dirty="0" smtClean="0"/>
              <a:t>E-mail address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en- und Leistungsspekt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 txBox="1">
            <a:spLocks/>
          </p:cNvSpPr>
          <p:nvPr userDrawn="1"/>
        </p:nvSpPr>
        <p:spPr bwMode="auto">
          <a:xfrm>
            <a:off x="5734050" y="2441575"/>
            <a:ext cx="4638675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noProof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Strategies and solutions</a:t>
            </a:r>
            <a:r>
              <a:rPr lang="en-GB" sz="2200" baseline="0" noProof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 for global sustainability topics</a:t>
            </a:r>
            <a:endParaRPr lang="en-GB" sz="2200" noProof="0" dirty="0" smtClean="0">
              <a:latin typeface="Arial" panose="020B0604020202020204" pitchFamily="34" charset="0"/>
              <a:ea typeface="DINOT-Medium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noProof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Integrated research and consulting approach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Interdisciplinary team</a:t>
            </a:r>
            <a:r>
              <a:rPr lang="en-GB" sz="2200" baseline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 of experts with</a:t>
            </a:r>
            <a:r>
              <a:rPr lang="en-GB" sz="220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 100 staff members 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Global network of partners and service providers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Worldwide over</a:t>
            </a:r>
            <a:r>
              <a:rPr lang="en-GB" sz="2200" baseline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 7</a:t>
            </a:r>
            <a:r>
              <a:rPr lang="en-GB" sz="220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00 successfully</a:t>
            </a:r>
            <a:r>
              <a:rPr lang="en-GB" sz="2200" baseline="0" dirty="0" smtClean="0">
                <a:latin typeface="Arial" panose="020B0604020202020204" pitchFamily="34" charset="0"/>
                <a:ea typeface="DINOT-Medium" pitchFamily="34" charset="0"/>
                <a:cs typeface="Arial" panose="020B0604020202020204" pitchFamily="34" charset="0"/>
              </a:rPr>
              <a:t> completed projects</a:t>
            </a:r>
            <a:endParaRPr lang="en-GB" sz="2200" dirty="0" smtClean="0">
              <a:latin typeface="Arial" panose="020B0604020202020204" pitchFamily="34" charset="0"/>
              <a:ea typeface="DINOT-Medium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endParaRPr lang="de-DE" sz="2200" dirty="0">
              <a:solidFill>
                <a:srgbClr val="4B4B4B"/>
              </a:solidFill>
              <a:latin typeface="Arial" panose="020B0604020202020204" pitchFamily="34" charset="0"/>
              <a:ea typeface="DINOT-Medium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3" name="Bild 10" descr="pfei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88" y="1467675"/>
            <a:ext cx="3302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 userDrawn="1"/>
        </p:nvSpPr>
        <p:spPr>
          <a:xfrm>
            <a:off x="463000" y="428214"/>
            <a:ext cx="313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Topics and Services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911788" y="1388856"/>
            <a:ext cx="9460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Solutions and Service Provider for</a:t>
            </a:r>
          </a:p>
          <a:p>
            <a:r>
              <a:rPr lang="en-GB" b="1" noProof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ecological, social, economic, and political challenges</a:t>
            </a:r>
            <a:endParaRPr lang="en-GB" b="1" noProof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Z:\Vorlagen\Powerpoint\infografik\infografik_english\Folie1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58543" y="2426917"/>
            <a:ext cx="4104000" cy="4072308"/>
          </a:xfrm>
          <a:prstGeom prst="rect">
            <a:avLst/>
          </a:prstGeom>
          <a:noFill/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Picture 35" descr="FFU-Logo-Neu-Small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375815"/>
            <a:ext cx="6635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125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sere Auftragge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rafik 10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974" y="5115650"/>
            <a:ext cx="1865107" cy="720000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820" y="4296500"/>
            <a:ext cx="810000" cy="864000"/>
          </a:xfrm>
          <a:prstGeom prst="rect">
            <a:avLst/>
          </a:prstGeom>
        </p:spPr>
      </p:pic>
      <p:pic>
        <p:nvPicPr>
          <p:cNvPr id="83" name="Bild 6" descr="logo_klein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84" name="Rechteck 83"/>
          <p:cNvSpPr/>
          <p:nvPr userDrawn="1"/>
        </p:nvSpPr>
        <p:spPr>
          <a:xfrm>
            <a:off x="439250" y="442327"/>
            <a:ext cx="339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Clients (Samples)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2" name="Gruppieren 101"/>
          <p:cNvGrpSpPr/>
          <p:nvPr userDrawn="1"/>
        </p:nvGrpSpPr>
        <p:grpSpPr>
          <a:xfrm>
            <a:off x="558000" y="1062000"/>
            <a:ext cx="9576000" cy="5782438"/>
            <a:chOff x="558000" y="1062000"/>
            <a:chExt cx="9576000" cy="5782438"/>
          </a:xfrm>
        </p:grpSpPr>
        <p:sp>
          <p:nvSpPr>
            <p:cNvPr id="5" name="Rechteck 4"/>
            <p:cNvSpPr/>
            <p:nvPr userDrawn="1"/>
          </p:nvSpPr>
          <p:spPr>
            <a:xfrm>
              <a:off x="592138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b="1" noProof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International Institutions</a:t>
              </a:r>
              <a:endParaRPr lang="en-GB" sz="18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2981325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b="1" noProof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Governance</a:t>
              </a:r>
              <a:endParaRPr lang="en-GB" sz="18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/>
            <p:cNvSpPr/>
            <p:nvPr userDrawn="1"/>
          </p:nvSpPr>
          <p:spPr>
            <a:xfrm>
              <a:off x="5370513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de-DE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Foundations/</a:t>
              </a:r>
              <a:br>
                <a:rPr lang="de-DE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Implementing Agencies</a:t>
              </a:r>
              <a:endPara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7758113" y="1276350"/>
              <a:ext cx="2341562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b="1" noProof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Businesses/</a:t>
              </a:r>
              <a:br>
                <a:rPr lang="en-GB" sz="1800" b="1" noProof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800" b="1" noProof="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Organisations</a:t>
              </a:r>
              <a:endParaRPr lang="en-GB" sz="18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92138" y="434340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592138" y="588645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21" name="Gruppieren 152"/>
            <p:cNvGrpSpPr>
              <a:grpSpLocks/>
            </p:cNvGrpSpPr>
            <p:nvPr userDrawn="1"/>
          </p:nvGrpSpPr>
          <p:grpSpPr bwMode="auto">
            <a:xfrm>
              <a:off x="592138" y="5115792"/>
              <a:ext cx="2339975" cy="720725"/>
              <a:chOff x="601663" y="5114925"/>
              <a:chExt cx="2340000" cy="720000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601663" y="511492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23" name="Picture 11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1347" y="5150925"/>
                <a:ext cx="680633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" name="Rechteck 30"/>
            <p:cNvSpPr/>
            <p:nvPr/>
          </p:nvSpPr>
          <p:spPr bwMode="auto">
            <a:xfrm>
              <a:off x="5370513" y="35845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34" name="Rechteck 33"/>
            <p:cNvSpPr/>
            <p:nvPr/>
          </p:nvSpPr>
          <p:spPr bwMode="auto">
            <a:xfrm>
              <a:off x="5370513" y="434340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36" name="Gruppieren 194"/>
            <p:cNvGrpSpPr>
              <a:grpSpLocks/>
            </p:cNvGrpSpPr>
            <p:nvPr userDrawn="1"/>
          </p:nvGrpSpPr>
          <p:grpSpPr bwMode="auto">
            <a:xfrm>
              <a:off x="5370513" y="2809875"/>
              <a:ext cx="2339975" cy="720725"/>
              <a:chOff x="5379509" y="2809875"/>
              <a:chExt cx="2340000" cy="720000"/>
            </a:xfrm>
          </p:grpSpPr>
          <p:sp>
            <p:nvSpPr>
              <p:cNvPr id="37" name="Rechteck 36"/>
              <p:cNvSpPr/>
              <p:nvPr/>
            </p:nvSpPr>
            <p:spPr>
              <a:xfrm>
                <a:off x="5379509" y="280987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38" name="Picture 13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9509" y="2966787"/>
                <a:ext cx="2160000" cy="406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9" name="Rechteck 48"/>
            <p:cNvSpPr/>
            <p:nvPr/>
          </p:nvSpPr>
          <p:spPr bwMode="auto">
            <a:xfrm>
              <a:off x="5370513" y="588645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52" name="Rechteck 51"/>
            <p:cNvSpPr/>
            <p:nvPr/>
          </p:nvSpPr>
          <p:spPr bwMode="auto">
            <a:xfrm>
              <a:off x="5370513" y="2046288"/>
              <a:ext cx="2339975" cy="71913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54" name="Gruppieren 230"/>
            <p:cNvGrpSpPr>
              <a:grpSpLocks/>
            </p:cNvGrpSpPr>
            <p:nvPr userDrawn="1"/>
          </p:nvGrpSpPr>
          <p:grpSpPr bwMode="auto">
            <a:xfrm>
              <a:off x="7758113" y="2046288"/>
              <a:ext cx="2341562" cy="719137"/>
              <a:chOff x="7758906" y="2038350"/>
              <a:chExt cx="2340000" cy="720000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7758906" y="203835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56" name="Picture 13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74906" y="2200394"/>
                <a:ext cx="1908000" cy="39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7" name="Gruppieren 232"/>
            <p:cNvGrpSpPr>
              <a:grpSpLocks/>
            </p:cNvGrpSpPr>
            <p:nvPr userDrawn="1"/>
          </p:nvGrpSpPr>
          <p:grpSpPr bwMode="auto">
            <a:xfrm>
              <a:off x="7758113" y="3584575"/>
              <a:ext cx="2341562" cy="720725"/>
              <a:chOff x="7758906" y="3571875"/>
              <a:chExt cx="2340000" cy="720000"/>
            </a:xfrm>
          </p:grpSpPr>
          <p:sp>
            <p:nvSpPr>
              <p:cNvPr id="58" name="Rechteck 57"/>
              <p:cNvSpPr/>
              <p:nvPr/>
            </p:nvSpPr>
            <p:spPr>
              <a:xfrm>
                <a:off x="7758906" y="357187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59" name="Picture 14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00906" y="3754800"/>
                <a:ext cx="1656000" cy="354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" name="Rechteck 60"/>
            <p:cNvSpPr/>
            <p:nvPr/>
          </p:nvSpPr>
          <p:spPr bwMode="auto">
            <a:xfrm>
              <a:off x="7758113" y="4343400"/>
              <a:ext cx="2341562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63" name="Gruppieren 226"/>
            <p:cNvGrpSpPr>
              <a:grpSpLocks/>
            </p:cNvGrpSpPr>
            <p:nvPr userDrawn="1"/>
          </p:nvGrpSpPr>
          <p:grpSpPr bwMode="auto">
            <a:xfrm>
              <a:off x="7758113" y="5114925"/>
              <a:ext cx="2341562" cy="720725"/>
              <a:chOff x="7768431" y="5114925"/>
              <a:chExt cx="2340000" cy="720000"/>
            </a:xfrm>
          </p:grpSpPr>
          <p:sp>
            <p:nvSpPr>
              <p:cNvPr id="64" name="Rechteck 63"/>
              <p:cNvSpPr/>
              <p:nvPr/>
            </p:nvSpPr>
            <p:spPr>
              <a:xfrm>
                <a:off x="7768431" y="511492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65" name="Picture 14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89881" y="5150925"/>
                <a:ext cx="897101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7" name="Rechteck 66"/>
            <p:cNvSpPr/>
            <p:nvPr/>
          </p:nvSpPr>
          <p:spPr bwMode="auto">
            <a:xfrm>
              <a:off x="7758113" y="5886450"/>
              <a:ext cx="2341562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73" name="Rechteck 72"/>
            <p:cNvSpPr/>
            <p:nvPr/>
          </p:nvSpPr>
          <p:spPr bwMode="auto">
            <a:xfrm>
              <a:off x="2981325" y="588645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79" name="Rechteck 78"/>
            <p:cNvSpPr/>
            <p:nvPr/>
          </p:nvSpPr>
          <p:spPr bwMode="auto">
            <a:xfrm>
              <a:off x="7758113" y="2809875"/>
              <a:ext cx="2341562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cxnSp>
          <p:nvCxnSpPr>
            <p:cNvPr id="81" name="Gerade Verbindung 80"/>
            <p:cNvCxnSpPr/>
            <p:nvPr userDrawn="1"/>
          </p:nvCxnSpPr>
          <p:spPr>
            <a:xfrm>
              <a:off x="558000" y="684285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 userDrawn="1"/>
          </p:nvCxnSpPr>
          <p:spPr>
            <a:xfrm>
              <a:off x="558000" y="106200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hteck 39"/>
            <p:cNvSpPr/>
            <p:nvPr/>
          </p:nvSpPr>
          <p:spPr bwMode="auto">
            <a:xfrm>
              <a:off x="5370513" y="511492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43" name="Rechteck 42"/>
            <p:cNvSpPr/>
            <p:nvPr userDrawn="1"/>
          </p:nvSpPr>
          <p:spPr bwMode="auto">
            <a:xfrm>
              <a:off x="2981325" y="35845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46" name="Rechteck 45"/>
            <p:cNvSpPr/>
            <p:nvPr/>
          </p:nvSpPr>
          <p:spPr bwMode="auto">
            <a:xfrm>
              <a:off x="2981325" y="434340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70" name="Rechteck 69"/>
            <p:cNvSpPr/>
            <p:nvPr userDrawn="1"/>
          </p:nvSpPr>
          <p:spPr bwMode="auto">
            <a:xfrm>
              <a:off x="2981325" y="511492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</p:grpSp>
      <p:sp>
        <p:nvSpPr>
          <p:cNvPr id="8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6" name="Picture 7" descr="IFC Logo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42" y="4547265"/>
            <a:ext cx="2066688" cy="32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15" descr="Kuoni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517" y="3051439"/>
            <a:ext cx="15906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Rechteck 93"/>
          <p:cNvSpPr/>
          <p:nvPr userDrawn="1"/>
        </p:nvSpPr>
        <p:spPr bwMode="auto">
          <a:xfrm>
            <a:off x="592138" y="2046287"/>
            <a:ext cx="2339975" cy="108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234000" rIns="216000" bIns="234000"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  <a:latin typeface="DINOT-Bold"/>
              <a:cs typeface="DINOT-Bold"/>
            </a:endParaRPr>
          </a:p>
        </p:txBody>
      </p:sp>
      <p:sp>
        <p:nvSpPr>
          <p:cNvPr id="95" name="Rechteck 94"/>
          <p:cNvSpPr/>
          <p:nvPr userDrawn="1"/>
        </p:nvSpPr>
        <p:spPr bwMode="auto">
          <a:xfrm>
            <a:off x="592139" y="3195361"/>
            <a:ext cx="2339975" cy="108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234000" rIns="216000" bIns="234000"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  <a:latin typeface="DINOT-Bold"/>
              <a:cs typeface="DINOT-Bold"/>
            </a:endParaRPr>
          </a:p>
        </p:txBody>
      </p:sp>
      <p:pic>
        <p:nvPicPr>
          <p:cNvPr id="96" name="Grafik 95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58" y="5988125"/>
            <a:ext cx="1931855" cy="540000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58" y="3382371"/>
            <a:ext cx="834929" cy="720000"/>
          </a:xfrm>
          <a:prstGeom prst="rect">
            <a:avLst/>
          </a:prstGeom>
        </p:spPr>
      </p:pic>
      <p:sp>
        <p:nvSpPr>
          <p:cNvPr id="98" name="Textfeld 97"/>
          <p:cNvSpPr txBox="1"/>
          <p:nvPr userDrawn="1"/>
        </p:nvSpPr>
        <p:spPr>
          <a:xfrm>
            <a:off x="1942031" y="3326872"/>
            <a:ext cx="829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DESA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UNDP</a:t>
            </a: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UNEP</a:t>
            </a: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UNIDO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Grafik 9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2" y="2094670"/>
            <a:ext cx="900000" cy="900000"/>
          </a:xfrm>
          <a:prstGeom prst="rect">
            <a:avLst/>
          </a:prstGeom>
        </p:spPr>
      </p:pic>
      <p:sp>
        <p:nvSpPr>
          <p:cNvPr id="100" name="Textfeld 99"/>
          <p:cNvSpPr txBox="1"/>
          <p:nvPr userDrawn="1"/>
        </p:nvSpPr>
        <p:spPr>
          <a:xfrm>
            <a:off x="1942031" y="2208972"/>
            <a:ext cx="1025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DG CLIM</a:t>
            </a: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DG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DEVCO</a:t>
            </a: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DG ENTR</a:t>
            </a:r>
          </a:p>
        </p:txBody>
      </p:sp>
      <p:sp>
        <p:nvSpPr>
          <p:cNvPr id="101" name="Rechteck 100"/>
          <p:cNvSpPr/>
          <p:nvPr userDrawn="1"/>
        </p:nvSpPr>
        <p:spPr bwMode="auto">
          <a:xfrm>
            <a:off x="2981325" y="2046288"/>
            <a:ext cx="2339975" cy="148431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234000" rIns="216000" bIns="234000"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  <a:latin typeface="DINOT-Bold"/>
              <a:cs typeface="DINOT-Bold"/>
            </a:endParaRPr>
          </a:p>
        </p:txBody>
      </p:sp>
      <p:pic>
        <p:nvPicPr>
          <p:cNvPr id="103" name="Grafik 10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588" y="2340587"/>
            <a:ext cx="1367870" cy="900000"/>
          </a:xfrm>
          <a:prstGeom prst="rect">
            <a:avLst/>
          </a:prstGeom>
        </p:spPr>
      </p:pic>
      <p:sp>
        <p:nvSpPr>
          <p:cNvPr id="104" name="Textfeld 103"/>
          <p:cNvSpPr txBox="1"/>
          <p:nvPr userDrawn="1"/>
        </p:nvSpPr>
        <p:spPr>
          <a:xfrm>
            <a:off x="4566882" y="2096298"/>
            <a:ext cx="679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BfN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BMBFBMUB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BMWiBMZ</a:t>
            </a:r>
          </a:p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UBA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5" name="Grafik 10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258" y="3616107"/>
            <a:ext cx="661200" cy="684000"/>
          </a:xfrm>
          <a:prstGeom prst="rect">
            <a:avLst/>
          </a:prstGeom>
        </p:spPr>
      </p:pic>
      <p:pic>
        <p:nvPicPr>
          <p:cNvPr id="108" name="Picture 2" descr="Z:\Public Relations und interne Kommunikation\Profil\Corporate Design\CD-Manual_und_Logos_Auftraggeber_Partner\KFW\KfW_Logo.jp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979" y="6048812"/>
            <a:ext cx="982666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Grafik 10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266" y="2070602"/>
            <a:ext cx="756420" cy="648000"/>
          </a:xfrm>
          <a:prstGeom prst="rect">
            <a:avLst/>
          </a:prstGeom>
        </p:spPr>
      </p:pic>
      <p:pic>
        <p:nvPicPr>
          <p:cNvPr id="110" name="Picture 83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523" y="3654133"/>
            <a:ext cx="1035951" cy="58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fik 1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894" y="4394950"/>
            <a:ext cx="1434387" cy="648000"/>
          </a:xfrm>
          <a:prstGeom prst="rect">
            <a:avLst/>
          </a:prstGeom>
        </p:spPr>
      </p:pic>
      <p:pic>
        <p:nvPicPr>
          <p:cNvPr id="112" name="Grafik 111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99" y="5168564"/>
            <a:ext cx="1360000" cy="612000"/>
          </a:xfrm>
          <a:prstGeom prst="rect">
            <a:avLst/>
          </a:prstGeom>
        </p:spPr>
      </p:pic>
      <p:pic>
        <p:nvPicPr>
          <p:cNvPr id="113" name="Grafik 112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05" y="6004760"/>
            <a:ext cx="1463040" cy="487680"/>
          </a:xfrm>
          <a:prstGeom prst="rect">
            <a:avLst/>
          </a:prstGeom>
        </p:spPr>
      </p:pic>
      <p:pic>
        <p:nvPicPr>
          <p:cNvPr id="114" name="Grafik 113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273" y="5925197"/>
            <a:ext cx="1588966" cy="648000"/>
          </a:xfrm>
          <a:prstGeom prst="rect">
            <a:avLst/>
          </a:prstGeom>
        </p:spPr>
      </p:pic>
      <p:pic>
        <p:nvPicPr>
          <p:cNvPr id="115" name="Grafik 11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408" y="4423550"/>
            <a:ext cx="1032892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6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ch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5303" y="2057400"/>
            <a:ext cx="3062287" cy="3922713"/>
            <a:chOff x="538163" y="2057400"/>
            <a:chExt cx="3062287" cy="3922714"/>
          </a:xfrm>
        </p:grpSpPr>
        <p:sp>
          <p:nvSpPr>
            <p:cNvPr id="6" name="Rechteck 5"/>
            <p:cNvSpPr/>
            <p:nvPr/>
          </p:nvSpPr>
          <p:spPr bwMode="auto">
            <a:xfrm>
              <a:off x="539750" y="2057400"/>
              <a:ext cx="3060700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i="0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endParaRPr lang="en-GB" sz="1600" b="1" i="0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8163" y="4044951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Action and Accompanying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Research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8163" y="5367339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Foresight &amp; Delphi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9750" y="4708526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 and Stakeholder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Analysis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6213"/>
              <a:ext cx="3060700" cy="61118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Policy Analysis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3378200"/>
              <a:ext cx="3062287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Legal Opinions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63799" y="430330"/>
            <a:ext cx="93059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Basic Research combined with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Practical Approaches 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68832" y="1491518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313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a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3715" y="2055813"/>
            <a:ext cx="3063875" cy="3927475"/>
            <a:chOff x="536575" y="2055813"/>
            <a:chExt cx="3063875" cy="3927098"/>
          </a:xfrm>
        </p:grpSpPr>
        <p:sp>
          <p:nvSpPr>
            <p:cNvPr id="6" name="Rechteck 5"/>
            <p:cNvSpPr/>
            <p:nvPr/>
          </p:nvSpPr>
          <p:spPr bwMode="auto">
            <a:xfrm>
              <a:off x="536575" y="5371782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Programme and Project Evaluation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6575" y="4706684"/>
              <a:ext cx="3059113" cy="61112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Management Consultation and Development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9750" y="4044759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 Sponsorship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9750" y="3376486"/>
              <a:ext cx="3060700" cy="612716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Consulting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41338" y="2055813"/>
              <a:ext cx="3059112" cy="611128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Consulting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2717736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Strategy Advice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51925" y="439424"/>
            <a:ext cx="9197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Scientific Expertise meets Constructive Problem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Solving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493838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819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lo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3875" cy="3924300"/>
            <a:chOff x="536575" y="2057400"/>
            <a:chExt cx="3063875" cy="3924298"/>
          </a:xfrm>
        </p:grpSpPr>
        <p:sp>
          <p:nvSpPr>
            <p:cNvPr id="6" name="Rechteck 5"/>
            <p:cNvSpPr/>
            <p:nvPr/>
          </p:nvSpPr>
          <p:spPr bwMode="auto">
            <a:xfrm>
              <a:off x="541338" y="2057400"/>
              <a:ext cx="3059112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Dialogue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9750" y="2717800"/>
              <a:ext cx="3059113" cy="611188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Conferences and Workshops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8163" y="3376612"/>
              <a:ext cx="3059112" cy="612775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Delegation and Professional Study Tours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8163" y="4046537"/>
              <a:ext cx="3059112" cy="611187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Exhibitions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6575" y="4708524"/>
              <a:ext cx="3059113" cy="611188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Stakeholder Dialogues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5368923"/>
              <a:ext cx="3059112" cy="612775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Training / Further Education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38463" y="442205"/>
            <a:ext cx="9037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Communication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33663" y="1498477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5522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wicklung | Sicher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2288" cy="3924300"/>
            <a:chOff x="536575" y="2057400"/>
            <a:chExt cx="3062288" cy="3924295"/>
          </a:xfrm>
        </p:grpSpPr>
        <p:sp>
          <p:nvSpPr>
            <p:cNvPr id="9" name="Rechteck 8"/>
            <p:cNvSpPr/>
            <p:nvPr/>
          </p:nvSpPr>
          <p:spPr bwMode="auto">
            <a:xfrm>
              <a:off x="539750" y="2057400"/>
              <a:ext cx="3059113" cy="612774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Development | Security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6575" y="2714624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Foreign and Security Policy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3379786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Cooperation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8163" y="4044947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err="1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Peacebuilding</a:t>
              </a: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Conflict Analysis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8163" y="4708522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Early Warning and Disaster Preparedness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68921"/>
              <a:ext cx="3060700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Migration and Rural Development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1575" y="442205"/>
            <a:ext cx="9223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“Development | Security“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12521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5238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noFill/>
          <a:ln w="19050" cap="flat" cmpd="sng" algn="ctr">
            <a:solidFill>
              <a:srgbClr val="9F0014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Bild 7" descr="weltkart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000" y="2208403"/>
            <a:ext cx="4483608" cy="2077212"/>
          </a:xfrm>
          <a:prstGeom prst="rect">
            <a:avLst/>
          </a:prstGeom>
        </p:spPr>
      </p:pic>
      <p:pic>
        <p:nvPicPr>
          <p:cNvPr id="9" name="Bild 8" descr="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967010" y="369316"/>
            <a:ext cx="1187196" cy="1115568"/>
          </a:xfrm>
          <a:prstGeom prst="rect">
            <a:avLst/>
          </a:prstGeom>
        </p:spPr>
      </p:pic>
      <p:sp>
        <p:nvSpPr>
          <p:cNvPr id="6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28648" y="4416425"/>
            <a:ext cx="8774152" cy="11424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3600" b="1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Aft>
                <a:spcPts val="1400"/>
              </a:spcAft>
              <a:buNone/>
              <a:defRPr sz="2200">
                <a:solidFill>
                  <a:srgbClr val="FFFFFF"/>
                </a:solidFill>
                <a:latin typeface="DINOT-Bold"/>
                <a:cs typeface="DINOT-Bold"/>
              </a:defRPr>
            </a:lvl2pPr>
            <a:lvl3pPr marL="0" indent="0">
              <a:buNone/>
              <a:defRPr sz="1600">
                <a:solidFill>
                  <a:srgbClr val="FFFFFF"/>
                </a:solidFill>
                <a:latin typeface="DINOT"/>
                <a:cs typeface="DINOT"/>
              </a:defRPr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noProof="0" dirty="0" smtClean="0"/>
              <a:t>Title of the  Presentation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8648" y="5721790"/>
            <a:ext cx="8774152" cy="74238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2200" b="1" i="0" baseline="0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 dirty="0" smtClean="0"/>
              <a:t>Occasion - Location, Date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28648" y="6663350"/>
            <a:ext cx="8774152" cy="27160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 dirty="0" smtClean="0"/>
              <a:t>Speaker, Position,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ima | Ener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3875" cy="3924300"/>
            <a:chOff x="536575" y="2057400"/>
            <a:chExt cx="3063875" cy="3924298"/>
          </a:xfrm>
        </p:grpSpPr>
        <p:sp>
          <p:nvSpPr>
            <p:cNvPr id="9" name="Rechteck 8"/>
            <p:cNvSpPr/>
            <p:nvPr/>
          </p:nvSpPr>
          <p:spPr bwMode="auto">
            <a:xfrm>
              <a:off x="539750" y="2057400"/>
              <a:ext cx="3060700" cy="611188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Climate | Energy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62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Climate Change Adaption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9750" y="3379787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Emissions Trading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9750" y="4044949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 and Climate Security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9750" y="4708524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 Efficiency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511"/>
              <a:ext cx="3060700" cy="61118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Renewable Energies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1574" y="449413"/>
            <a:ext cx="8951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“Climate | Energy“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65045" y="1484313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307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chnologie | Innov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8988"/>
            <a:ext cx="3065463" cy="3924301"/>
            <a:chOff x="536575" y="2058194"/>
            <a:chExt cx="3064669" cy="3924657"/>
          </a:xfrm>
        </p:grpSpPr>
        <p:sp>
          <p:nvSpPr>
            <p:cNvPr id="9" name="Rechteck 8"/>
            <p:cNvSpPr/>
            <p:nvPr/>
          </p:nvSpPr>
          <p:spPr bwMode="auto">
            <a:xfrm>
              <a:off x="541337" y="2058194"/>
              <a:ext cx="3059907" cy="611243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Technology | Innovation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49" y="2717066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Waste Management and Recycling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9749" y="3379114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Chemicals Policy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9749" y="4044336"/>
              <a:ext cx="3059907" cy="61124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 Policy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9749" y="4709560"/>
              <a:ext cx="3059907" cy="611243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 Efficiency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Sustainable Production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020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Environmental Technology and Technology Cooperation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hteck 17"/>
          <p:cNvSpPr/>
          <p:nvPr userDrawn="1"/>
        </p:nvSpPr>
        <p:spPr>
          <a:xfrm>
            <a:off x="441575" y="438193"/>
            <a:ext cx="8726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“Technology | Innovation“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09346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722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n | Govern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91953" y="2057400"/>
            <a:ext cx="3060700" cy="3925888"/>
            <a:chOff x="536575" y="2057400"/>
            <a:chExt cx="3060700" cy="3925882"/>
          </a:xfrm>
        </p:grpSpPr>
        <p:sp>
          <p:nvSpPr>
            <p:cNvPr id="9" name="Rechteck 8"/>
            <p:cNvSpPr/>
            <p:nvPr/>
          </p:nvSpPr>
          <p:spPr bwMode="auto">
            <a:xfrm>
              <a:off x="538163" y="2057400"/>
              <a:ext cx="3059112" cy="612774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Resources | Governance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8163" y="2714624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Biodiversity and Conservation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3378198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Minerals and Mining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6575" y="4044947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 Policy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6575" y="4710109"/>
              <a:ext cx="3059113" cy="611186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Urban Development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508"/>
              <a:ext cx="3060700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Water and Waste Water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0050" y="440993"/>
            <a:ext cx="8893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“Resources | Governance“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17894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4783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itik | Wirtsch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41575" y="440993"/>
            <a:ext cx="848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“Politics | Economics“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783715" y="2058988"/>
            <a:ext cx="3063875" cy="4591050"/>
            <a:chOff x="783715" y="2058988"/>
            <a:chExt cx="3063875" cy="4591050"/>
          </a:xfrm>
        </p:grpSpPr>
        <p:sp>
          <p:nvSpPr>
            <p:cNvPr id="9" name="Rechteck 8"/>
            <p:cNvSpPr/>
            <p:nvPr/>
          </p:nvSpPr>
          <p:spPr bwMode="auto">
            <a:xfrm>
              <a:off x="786890" y="2058988"/>
              <a:ext cx="3060700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Politics | Economics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786890" y="2724150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Trade and Economic Development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786890" y="3381375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Integrated Product Policy and Labelling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786890" y="40497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Sustainable Consumption and Procurement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786890" y="47101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Strategies for Sustainability and Environmental Law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783715" y="5372100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Transport and Tourism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hteck 17"/>
            <p:cNvSpPr/>
            <p:nvPr userDrawn="1"/>
          </p:nvSpPr>
          <p:spPr bwMode="auto">
            <a:xfrm>
              <a:off x="783715" y="6038850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Competition and Industrial Policy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57109" y="1517894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5957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nehmen | Fina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60575"/>
            <a:ext cx="3063875" cy="3927475"/>
            <a:chOff x="536575" y="2052637"/>
            <a:chExt cx="3063875" cy="3926716"/>
          </a:xfrm>
        </p:grpSpPr>
        <p:sp>
          <p:nvSpPr>
            <p:cNvPr id="9" name="Rechteck 8"/>
            <p:cNvSpPr/>
            <p:nvPr/>
          </p:nvSpPr>
          <p:spPr bwMode="auto">
            <a:xfrm>
              <a:off x="538163" y="2052637"/>
              <a:ext cx="3060700" cy="612657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noProof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| Finance</a:t>
              </a:r>
              <a:endParaRPr lang="en-GB" sz="1600" b="1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2909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Responsibility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3377944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 and Environmental Management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6575" y="4042977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Finances and Sustainable Investment 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6575" y="4703250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Sustainability Management and Reporting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9750" y="5366696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Sustainability Entrepreneurship</a:t>
              </a:r>
              <a:endParaRPr lang="en-GB" sz="1600" noProof="0" dirty="0">
                <a:solidFill>
                  <a:srgbClr val="4B4B4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0050" y="430330"/>
            <a:ext cx="8727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Our Expertise</a:t>
            </a:r>
            <a:r>
              <a:rPr lang="en-GB" sz="2400" b="1" baseline="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in “Business | Finance“</a:t>
            </a:r>
            <a:endParaRPr lang="en-GB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491029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920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200000" y="3164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7200000" y="4802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Inhaltsplatzhalter 7"/>
          <p:cNvSpPr txBox="1">
            <a:spLocks/>
          </p:cNvSpPr>
          <p:nvPr userDrawn="1"/>
        </p:nvSpPr>
        <p:spPr bwMode="auto">
          <a:xfrm>
            <a:off x="682495" y="1381125"/>
            <a:ext cx="53990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b="1" noProof="0" dirty="0" smtClean="0">
                <a:solidFill>
                  <a:srgbClr val="9F0014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>Client</a:t>
            </a:r>
            <a:r>
              <a:rPr lang="en-GB" sz="1800" b="1" noProof="0" dirty="0" smtClean="0">
                <a:solidFill>
                  <a:srgbClr val="4B4B4B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/>
            </a:r>
            <a:br>
              <a:rPr lang="en-GB" sz="1800" b="1" noProof="0" dirty="0" smtClean="0">
                <a:solidFill>
                  <a:srgbClr val="4B4B4B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</a:br>
            <a:endParaRPr lang="en-GB" sz="1800" b="1" noProof="0" dirty="0">
              <a:solidFill>
                <a:srgbClr val="4B4B4B"/>
              </a:solidFill>
              <a:latin typeface="Arial" panose="020B0604020202020204" pitchFamily="34" charset="0"/>
              <a:ea typeface="DINOT" pitchFamily="34" charset="0"/>
              <a:cs typeface="Arial" panose="020B0604020202020204" pitchFamily="34" charset="0"/>
            </a:endParaRPr>
          </a:p>
        </p:txBody>
      </p:sp>
      <p:sp>
        <p:nvSpPr>
          <p:cNvPr id="17" name="Inhaltsplatzhalter 7"/>
          <p:cNvSpPr txBox="1">
            <a:spLocks/>
          </p:cNvSpPr>
          <p:nvPr userDrawn="1"/>
        </p:nvSpPr>
        <p:spPr bwMode="auto">
          <a:xfrm>
            <a:off x="682495" y="2113683"/>
            <a:ext cx="5399087" cy="42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b="1" noProof="0" dirty="0" smtClean="0">
                <a:solidFill>
                  <a:srgbClr val="9F0014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>Term</a:t>
            </a:r>
            <a:endParaRPr lang="en-GB" sz="1800" b="1" noProof="0" dirty="0">
              <a:solidFill>
                <a:srgbClr val="4B4B4B"/>
              </a:solidFill>
              <a:latin typeface="Arial" panose="020B0604020202020204" pitchFamily="34" charset="0"/>
              <a:ea typeface="DINOT" pitchFamily="34" charset="0"/>
              <a:cs typeface="Arial" panose="020B0604020202020204" pitchFamily="34" charset="0"/>
            </a:endParaRPr>
          </a:p>
        </p:txBody>
      </p:sp>
      <p:sp>
        <p:nvSpPr>
          <p:cNvPr id="18" name="Inhaltsplatzhalter 7"/>
          <p:cNvSpPr txBox="1">
            <a:spLocks/>
          </p:cNvSpPr>
          <p:nvPr userDrawn="1"/>
        </p:nvSpPr>
        <p:spPr bwMode="auto">
          <a:xfrm>
            <a:off x="682495" y="2853004"/>
            <a:ext cx="5399087" cy="42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b="1" noProof="0" dirty="0" smtClean="0">
                <a:solidFill>
                  <a:srgbClr val="9F0014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>Task</a:t>
            </a:r>
            <a:endParaRPr lang="en-GB" sz="1800" b="1" noProof="0" dirty="0">
              <a:solidFill>
                <a:srgbClr val="4B4B4B"/>
              </a:solidFill>
              <a:latin typeface="Arial" panose="020B0604020202020204" pitchFamily="34" charset="0"/>
              <a:ea typeface="DINOT" pitchFamily="34" charset="0"/>
              <a:cs typeface="Arial" panose="020B0604020202020204" pitchFamily="34" charset="0"/>
            </a:endParaRPr>
          </a:p>
        </p:txBody>
      </p:sp>
      <p:sp>
        <p:nvSpPr>
          <p:cNvPr id="19" name="Inhaltsplatzhalter 7"/>
          <p:cNvSpPr txBox="1">
            <a:spLocks/>
          </p:cNvSpPr>
          <p:nvPr userDrawn="1"/>
        </p:nvSpPr>
        <p:spPr bwMode="auto">
          <a:xfrm>
            <a:off x="680305" y="4147071"/>
            <a:ext cx="5399087" cy="37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b="1" noProof="0" dirty="0" smtClean="0">
                <a:solidFill>
                  <a:srgbClr val="9F0014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>Objectives</a:t>
            </a:r>
            <a:endParaRPr lang="en-GB" sz="1800" b="1" noProof="0" dirty="0">
              <a:solidFill>
                <a:srgbClr val="4B4B4B"/>
              </a:solidFill>
              <a:latin typeface="Arial" panose="020B0604020202020204" pitchFamily="34" charset="0"/>
              <a:ea typeface="DINOT" pitchFamily="34" charset="0"/>
              <a:cs typeface="Arial" panose="020B0604020202020204" pitchFamily="34" charset="0"/>
            </a:endParaRPr>
          </a:p>
        </p:txBody>
      </p:sp>
      <p:sp>
        <p:nvSpPr>
          <p:cNvPr id="20" name="Inhaltsplatzhalter 7"/>
          <p:cNvSpPr txBox="1">
            <a:spLocks/>
          </p:cNvSpPr>
          <p:nvPr userDrawn="1"/>
        </p:nvSpPr>
        <p:spPr bwMode="auto">
          <a:xfrm>
            <a:off x="680305" y="5158288"/>
            <a:ext cx="5399087" cy="40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b="1" noProof="0" dirty="0" smtClean="0">
                <a:solidFill>
                  <a:srgbClr val="9F0014"/>
                </a:solidFill>
                <a:latin typeface="Arial" panose="020B0604020202020204" pitchFamily="34" charset="0"/>
                <a:ea typeface="DINOT" pitchFamily="34" charset="0"/>
                <a:cs typeface="Arial" panose="020B0604020202020204" pitchFamily="34" charset="0"/>
              </a:rPr>
              <a:t>Implementation</a:t>
            </a:r>
            <a:endParaRPr lang="en-GB" sz="1800" b="1" noProof="0" dirty="0">
              <a:solidFill>
                <a:srgbClr val="4B4B4B"/>
              </a:solidFill>
              <a:latin typeface="Arial" panose="020B0604020202020204" pitchFamily="34" charset="0"/>
              <a:ea typeface="DINOT" pitchFamily="34" charset="0"/>
              <a:cs typeface="Arial" panose="020B0604020202020204" pitchFamily="34" charset="0"/>
            </a:endParaRP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035050" y="1729944"/>
            <a:ext cx="5773941" cy="345989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9"/>
          </p:nvPr>
        </p:nvSpPr>
        <p:spPr>
          <a:xfrm>
            <a:off x="1035050" y="3214125"/>
            <a:ext cx="5773941" cy="855367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3" name="Textplatzhalter 20"/>
          <p:cNvSpPr>
            <a:spLocks noGrp="1"/>
          </p:cNvSpPr>
          <p:nvPr>
            <p:ph type="body" sz="quarter" idx="20"/>
          </p:nvPr>
        </p:nvSpPr>
        <p:spPr>
          <a:xfrm>
            <a:off x="1035050" y="2447660"/>
            <a:ext cx="5773941" cy="336729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4" name="Textplatzhalter 20"/>
          <p:cNvSpPr>
            <a:spLocks noGrp="1"/>
          </p:cNvSpPr>
          <p:nvPr>
            <p:ph type="body" sz="quarter" idx="21"/>
          </p:nvPr>
        </p:nvSpPr>
        <p:spPr>
          <a:xfrm>
            <a:off x="1035050" y="4522575"/>
            <a:ext cx="5773941" cy="635714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5" name="Textplatzhalter 20"/>
          <p:cNvSpPr>
            <a:spLocks noGrp="1"/>
          </p:cNvSpPr>
          <p:nvPr>
            <p:ph type="body" sz="quarter" idx="22"/>
          </p:nvPr>
        </p:nvSpPr>
        <p:spPr>
          <a:xfrm>
            <a:off x="1043288" y="5513283"/>
            <a:ext cx="5773941" cy="1103017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7232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944546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 8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8289430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 b="1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10" name="Picture 35" descr="FFU-Logo-Neu-Small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403" y="375815"/>
            <a:ext cx="6635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2823" y="1446214"/>
            <a:ext cx="9359158" cy="5053012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 8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0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Picture 35" descr="FFU-Logo-Neu-Smal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375815"/>
            <a:ext cx="6635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, Bilder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200000" y="3164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7200000" y="4802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7190476" y="6403975"/>
            <a:ext cx="2943524" cy="21232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None/>
              <a:defRPr sz="10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pPr lvl="0"/>
            <a:r>
              <a:rPr lang="de-DE"/>
              <a:t>Quellnachweis</a:t>
            </a:r>
          </a:p>
        </p:txBody>
      </p:sp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72823" y="2431310"/>
            <a:ext cx="6190666" cy="406791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5773941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 b="1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4824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7190476" y="6403975"/>
            <a:ext cx="2943524" cy="21232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None/>
              <a:defRPr sz="10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pPr lvl="0"/>
            <a:r>
              <a:rPr lang="de-DE"/>
              <a:t>Quellnachweis</a:t>
            </a:r>
          </a:p>
        </p:txBody>
      </p:sp>
      <p:sp>
        <p:nvSpPr>
          <p:cNvPr id="10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5773941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SzPct val="100000"/>
              <a:buFontTx/>
              <a:buNone/>
              <a:defRPr sz="2200" b="1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72823" y="2431310"/>
            <a:ext cx="6190666" cy="406791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er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4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384800" y="13887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5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93750" y="13887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5384800" y="39976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6"/>
          </p:nvPr>
        </p:nvSpPr>
        <p:spPr>
          <a:xfrm>
            <a:off x="793750" y="39976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558000" y="1062000"/>
            <a:ext cx="9576000" cy="5782438"/>
            <a:chOff x="558000" y="1062000"/>
            <a:chExt cx="9576000" cy="5782438"/>
          </a:xfrm>
        </p:grpSpPr>
        <p:cxnSp>
          <p:nvCxnSpPr>
            <p:cNvPr id="8" name="Gerade Verbindung 7"/>
            <p:cNvCxnSpPr/>
            <p:nvPr userDrawn="1"/>
          </p:nvCxnSpPr>
          <p:spPr>
            <a:xfrm>
              <a:off x="558000" y="684285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 userDrawn="1"/>
          </p:nvCxnSpPr>
          <p:spPr>
            <a:xfrm>
              <a:off x="558000" y="106200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Bild 9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3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93750" y="1388769"/>
            <a:ext cx="9091050" cy="51289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Bild 9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944546" cy="500337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0" name="Bild 9" descr="pfeil.jpg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8289430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 b="1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228134" cy="500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noProof="0" dirty="0" err="1" smtClean="0"/>
              <a:t>Mastertitelformat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2823" y="2431310"/>
            <a:ext cx="9359158" cy="4067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35532" y="7051972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fld id="{373AA5E1-4EF6-B646-9E41-F60059836A5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206813" y="568960"/>
            <a:ext cx="1846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1" r:id="rId5"/>
    <p:sldLayoutId id="2147483652" r:id="rId6"/>
    <p:sldLayoutId id="2147483653" r:id="rId7"/>
    <p:sldLayoutId id="2147483655" r:id="rId8"/>
    <p:sldLayoutId id="2147483657" r:id="rId9"/>
    <p:sldLayoutId id="2147483658" r:id="rId10"/>
    <p:sldLayoutId id="2147483659" r:id="rId11"/>
    <p:sldLayoutId id="2147483656" r:id="rId12"/>
    <p:sldLayoutId id="2147483661" r:id="rId13"/>
    <p:sldLayoutId id="2147483686" r:id="rId14"/>
    <p:sldLayoutId id="2147483687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9" r:id="rId25"/>
  </p:sldLayoutIdLst>
  <p:timing>
    <p:tnLst>
      <p:par>
        <p:cTn id="1" dur="indefinite" restart="never" nodeType="tmRoot"/>
      </p:par>
    </p:tnLst>
  </p:timing>
  <p:txStyles>
    <p:titleStyle>
      <a:lvl1pPr algn="l" defTabSz="521437" rtl="0" eaLnBrk="1" latinLnBrk="0" hangingPunct="1">
        <a:spcBef>
          <a:spcPct val="0"/>
        </a:spcBef>
        <a:buNone/>
        <a:defRPr sz="2400" b="1" kern="1200">
          <a:solidFill>
            <a:srgbClr val="4B4B4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9875" indent="-269875" algn="l" defTabSz="521437" rtl="0" eaLnBrk="1" latinLnBrk="0" hangingPunct="1">
        <a:spcBef>
          <a:spcPts val="1200"/>
        </a:spcBef>
        <a:spcAft>
          <a:spcPts val="300"/>
        </a:spcAft>
        <a:buClr>
          <a:srgbClr val="9F0014"/>
        </a:buClr>
        <a:buFont typeface="Lucida Grande"/>
        <a:buChar char="•"/>
        <a:defRPr sz="2200" kern="1200">
          <a:solidFill>
            <a:srgbClr val="4B4B4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7075" indent="-273050" algn="l" defTabSz="521437" rtl="0" eaLnBrk="1" latinLnBrk="0" hangingPunct="1">
        <a:spcBef>
          <a:spcPts val="300"/>
        </a:spcBef>
        <a:spcAft>
          <a:spcPts val="600"/>
        </a:spcAft>
        <a:buClr>
          <a:srgbClr val="9F0014"/>
        </a:buClr>
        <a:buFont typeface="Lucida Grande"/>
        <a:buChar char="•"/>
        <a:defRPr sz="2000" kern="1200">
          <a:solidFill>
            <a:srgbClr val="4B4B4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200" kern="1200">
          <a:solidFill>
            <a:srgbClr val="4B4B4B"/>
          </a:solidFill>
          <a:latin typeface="DINOT"/>
          <a:ea typeface="+mn-ea"/>
          <a:cs typeface="DINOT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200" kern="1200">
          <a:solidFill>
            <a:srgbClr val="4B4B4B"/>
          </a:solidFill>
          <a:latin typeface="DINOT"/>
          <a:ea typeface="+mn-ea"/>
          <a:cs typeface="DINOT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200" kern="1200">
          <a:solidFill>
            <a:srgbClr val="4B4B4B"/>
          </a:solidFill>
          <a:latin typeface="DINOT"/>
          <a:ea typeface="+mn-ea"/>
          <a:cs typeface="DINOT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Preliminary assumptions on entry points and uptake of selected MENA countries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</a:rPr>
              <a:t>Tunis, June 9, 2015</a:t>
            </a:r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Karolin Blattmann</a:t>
            </a:r>
            <a:r>
              <a:rPr lang="en-GB" smtClean="0"/>
              <a:t>, adelphi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42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Demand - </a:t>
            </a:r>
            <a:r>
              <a:rPr lang="de-DE" dirty="0" err="1" smtClean="0"/>
              <a:t>Tunisia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sz="2200" b="1" dirty="0" smtClean="0"/>
              <a:t>Issues and sub-issues</a:t>
            </a:r>
          </a:p>
          <a:p>
            <a:pPr lvl="1"/>
            <a:r>
              <a:rPr lang="en-US" dirty="0" smtClean="0"/>
              <a:t>Existing although decreasing subsidies opens up opportunities for RE business cases (e.g. commercial PV)</a:t>
            </a:r>
          </a:p>
          <a:p>
            <a:pPr lvl="1"/>
            <a:r>
              <a:rPr lang="en-US" dirty="0" smtClean="0"/>
              <a:t>Solar Thermal Water Heaters </a:t>
            </a:r>
            <a:r>
              <a:rPr lang="en-US" dirty="0" err="1" smtClean="0"/>
              <a:t>programme</a:t>
            </a:r>
            <a:r>
              <a:rPr lang="en-US" dirty="0" smtClean="0"/>
              <a:t> PROSOL</a:t>
            </a:r>
          </a:p>
          <a:p>
            <a:pPr lvl="1"/>
            <a:r>
              <a:rPr lang="en-US" dirty="0" smtClean="0"/>
              <a:t>Energy efficiency promotion (support </a:t>
            </a:r>
            <a:r>
              <a:rPr lang="en-US" dirty="0" err="1" smtClean="0"/>
              <a:t>programmes</a:t>
            </a:r>
            <a:r>
              <a:rPr lang="en-US" dirty="0" smtClean="0"/>
              <a:t> and funds)</a:t>
            </a:r>
          </a:p>
          <a:p>
            <a:pPr lvl="1"/>
            <a:r>
              <a:rPr lang="en-US" dirty="0"/>
              <a:t>Self-consumption</a:t>
            </a:r>
          </a:p>
          <a:p>
            <a:pPr lvl="1"/>
            <a:r>
              <a:rPr lang="en-US" dirty="0" smtClean="0"/>
              <a:t>Import </a:t>
            </a:r>
            <a:r>
              <a:rPr lang="en-US" dirty="0" smtClean="0"/>
              <a:t>taxes for fully assembled </a:t>
            </a:r>
            <a:r>
              <a:rPr lang="en-US" dirty="0" smtClean="0"/>
              <a:t>STWH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81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Demand - </a:t>
            </a:r>
            <a:r>
              <a:rPr lang="de-DE" dirty="0" err="1" smtClean="0"/>
              <a:t>Morocco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200" b="1" dirty="0"/>
              <a:t>Issues and sub-issues</a:t>
            </a:r>
          </a:p>
          <a:p>
            <a:r>
              <a:rPr lang="en-US" dirty="0" smtClean="0"/>
              <a:t>Promotion </a:t>
            </a:r>
            <a:r>
              <a:rPr lang="en-US" dirty="0" smtClean="0"/>
              <a:t>schemes</a:t>
            </a:r>
          </a:p>
          <a:p>
            <a:pPr lvl="1"/>
            <a:r>
              <a:rPr lang="en-US" dirty="0" err="1" smtClean="0"/>
              <a:t>EnergiPro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self-consumption)</a:t>
            </a:r>
          </a:p>
          <a:p>
            <a:pPr lvl="1"/>
            <a:r>
              <a:rPr lang="en-US" dirty="0" smtClean="0"/>
              <a:t>PROMASOL (</a:t>
            </a:r>
            <a:r>
              <a:rPr lang="en-US" dirty="0" smtClean="0"/>
              <a:t>Solar Thermal Water Heaters)</a:t>
            </a:r>
            <a:endParaRPr lang="en-US" dirty="0" smtClean="0"/>
          </a:p>
          <a:p>
            <a:pPr lvl="1"/>
            <a:r>
              <a:rPr lang="en-US" dirty="0" smtClean="0"/>
              <a:t>solar pumps</a:t>
            </a:r>
          </a:p>
          <a:p>
            <a:pPr lvl="1"/>
            <a:r>
              <a:rPr lang="en-US" dirty="0" smtClean="0"/>
              <a:t>EE regulation</a:t>
            </a:r>
          </a:p>
          <a:p>
            <a:pPr lvl="1"/>
            <a:r>
              <a:rPr lang="en-US" dirty="0" smtClean="0"/>
              <a:t>tendering </a:t>
            </a:r>
            <a:r>
              <a:rPr lang="en-US" dirty="0" smtClean="0"/>
              <a:t>of large-scale RE projects</a:t>
            </a:r>
          </a:p>
          <a:p>
            <a:r>
              <a:rPr lang="en-US" sz="2400" dirty="0" smtClean="0"/>
              <a:t>Local </a:t>
            </a:r>
            <a:r>
              <a:rPr lang="en-US" sz="2400" dirty="0" smtClean="0"/>
              <a:t>content provision as key criteria for awarding tenders</a:t>
            </a:r>
          </a:p>
          <a:p>
            <a:endParaRPr lang="en-US" sz="2400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5702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Demand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772823" y="1446214"/>
            <a:ext cx="7380577" cy="5053012"/>
          </a:xfrm>
        </p:spPr>
        <p:txBody>
          <a:bodyPr>
            <a:normAutofit/>
          </a:bodyPr>
          <a:lstStyle/>
          <a:p>
            <a:pPr marL="0" indent="0">
              <a:buFont typeface="Lucida Grande"/>
              <a:buNone/>
            </a:pPr>
            <a:r>
              <a:rPr lang="en-US" sz="1500" b="1" dirty="0" smtClean="0"/>
              <a:t>Questions to be answered</a:t>
            </a:r>
          </a:p>
          <a:p>
            <a:r>
              <a:rPr lang="en-US" sz="1500" dirty="0" smtClean="0"/>
              <a:t>Questions within the issue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How do policy measures support the demand for RE/EE?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How can the share of local business in the value chain be increased? What are conditions for local value added?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Do businesses </a:t>
            </a:r>
            <a:r>
              <a:rPr lang="en-US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favour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open or protective trade policy?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certain segments be </a:t>
            </a:r>
            <a:r>
              <a:rPr lang="en-US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prioritised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042874" lvl="2" indent="0">
              <a:buClr>
                <a:srgbClr val="9F0014"/>
              </a:buClr>
              <a:buNone/>
            </a:pPr>
            <a:endParaRPr lang="en-US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 smtClean="0"/>
              <a:t>Questions with regard to other issues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Are there sufficient human resources and infrastructure to satisfy intended demand? (1. Assessment, 8. Supply)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Does demand creation for RE/EE conflict with other policy goals? (3. Trade-offs)</a:t>
            </a:r>
          </a:p>
          <a:p>
            <a:pPr marL="714375" lvl="2" indent="-266700">
              <a:buClr>
                <a:srgbClr val="9F0014"/>
              </a:buClr>
              <a:buFont typeface="Lucida Grande"/>
              <a:buChar char="•"/>
            </a:pP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Are roles for implementation of support </a:t>
            </a:r>
            <a:r>
              <a:rPr lang="en-US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clearly defined and is monitoring ensured? (5. Responsibilities)</a:t>
            </a:r>
          </a:p>
          <a:p>
            <a:pPr lvl="2"/>
            <a:endParaRPr lang="de-DE" sz="17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8153400" y="1581419"/>
            <a:ext cx="1800000" cy="723361"/>
            <a:chOff x="1021384" y="2153257"/>
            <a:chExt cx="1900011" cy="723361"/>
          </a:xfrm>
          <a:scene3d>
            <a:camera prst="orthographicFront"/>
            <a:lightRig rig="flat" dir="t"/>
          </a:scene3d>
        </p:grpSpPr>
        <p:sp>
          <p:nvSpPr>
            <p:cNvPr id="10" name="Abgerundetes Rechteck 9"/>
            <p:cNvSpPr/>
            <p:nvPr/>
          </p:nvSpPr>
          <p:spPr>
            <a:xfrm>
              <a:off x="1021384" y="2153257"/>
              <a:ext cx="1900011" cy="723361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11" name="Abgerundetes Rechteck 4"/>
            <p:cNvSpPr/>
            <p:nvPr/>
          </p:nvSpPr>
          <p:spPr>
            <a:xfrm>
              <a:off x="1056696" y="2188569"/>
              <a:ext cx="1829387" cy="65273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9. Demand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8188712" y="3933241"/>
            <a:ext cx="1800000" cy="360000"/>
            <a:chOff x="4107675" y="-47251"/>
            <a:chExt cx="1642624" cy="684047"/>
          </a:xfrm>
          <a:scene3d>
            <a:camera prst="orthographicFront"/>
            <a:lightRig rig="flat" dir="t"/>
          </a:scene3d>
        </p:grpSpPr>
        <p:sp>
          <p:nvSpPr>
            <p:cNvPr id="13" name="Abgerundetes Rechteck 12"/>
            <p:cNvSpPr/>
            <p:nvPr/>
          </p:nvSpPr>
          <p:spPr>
            <a:xfrm>
              <a:off x="4107675" y="-47251"/>
              <a:ext cx="1642624" cy="684047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4" name="Abgerundetes Rechteck 4"/>
            <p:cNvSpPr/>
            <p:nvPr/>
          </p:nvSpPr>
          <p:spPr>
            <a:xfrm>
              <a:off x="4141067" y="-13859"/>
              <a:ext cx="1575840" cy="6172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 Assessments</a:t>
              </a:r>
              <a:endParaRPr lang="en-GB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8188712" y="4295544"/>
            <a:ext cx="1800000" cy="360000"/>
            <a:chOff x="1096937" y="3530096"/>
            <a:chExt cx="1748973" cy="723361"/>
          </a:xfrm>
          <a:scene3d>
            <a:camera prst="orthographicFront"/>
            <a:lightRig rig="flat" dir="t"/>
          </a:scene3d>
        </p:grpSpPr>
        <p:sp>
          <p:nvSpPr>
            <p:cNvPr id="19" name="Abgerundetes Rechteck 18"/>
            <p:cNvSpPr/>
            <p:nvPr/>
          </p:nvSpPr>
          <p:spPr>
            <a:xfrm>
              <a:off x="1096937" y="3530096"/>
              <a:ext cx="1748973" cy="723361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20" name="Abgerundetes Rechteck 4"/>
            <p:cNvSpPr/>
            <p:nvPr/>
          </p:nvSpPr>
          <p:spPr>
            <a:xfrm>
              <a:off x="1132249" y="3565408"/>
              <a:ext cx="1678349" cy="65273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8. Supply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8188712" y="4773744"/>
            <a:ext cx="1800000" cy="360000"/>
            <a:chOff x="6868070" y="1945809"/>
            <a:chExt cx="1610608" cy="797904"/>
          </a:xfrm>
          <a:scene3d>
            <a:camera prst="orthographicFront"/>
            <a:lightRig rig="flat" dir="t"/>
          </a:scene3d>
        </p:grpSpPr>
        <p:sp>
          <p:nvSpPr>
            <p:cNvPr id="22" name="Abgerundetes Rechteck 21"/>
            <p:cNvSpPr/>
            <p:nvPr/>
          </p:nvSpPr>
          <p:spPr>
            <a:xfrm>
              <a:off x="6868070" y="1945809"/>
              <a:ext cx="1610608" cy="797904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23" name="Abgerundetes Rechteck 4"/>
            <p:cNvSpPr/>
            <p:nvPr/>
          </p:nvSpPr>
          <p:spPr>
            <a:xfrm>
              <a:off x="6907020" y="1984759"/>
              <a:ext cx="1532708" cy="7200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 Trade-offs</a:t>
              </a:r>
              <a:endParaRPr lang="en-GB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8188712" y="5451865"/>
            <a:ext cx="1800000" cy="358631"/>
            <a:chOff x="5877514" y="4482246"/>
            <a:chExt cx="2853416" cy="623523"/>
          </a:xfrm>
          <a:scene3d>
            <a:camera prst="orthographicFront"/>
            <a:lightRig rig="flat" dir="t"/>
          </a:scene3d>
        </p:grpSpPr>
        <p:sp>
          <p:nvSpPr>
            <p:cNvPr id="25" name="Abgerundetes Rechteck 24"/>
            <p:cNvSpPr/>
            <p:nvPr/>
          </p:nvSpPr>
          <p:spPr>
            <a:xfrm>
              <a:off x="5877514" y="4482246"/>
              <a:ext cx="2853416" cy="623523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26" name="Abgerundetes Rechteck 4"/>
            <p:cNvSpPr/>
            <p:nvPr/>
          </p:nvSpPr>
          <p:spPr>
            <a:xfrm>
              <a:off x="5907952" y="4512684"/>
              <a:ext cx="2792540" cy="56264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5. </a:t>
              </a:r>
              <a:r>
                <a:rPr kumimoji="0" lang="de-DE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Responsibilities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003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Options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their</a:t>
            </a:r>
            <a:r>
              <a:rPr lang="de-DE" b="1" dirty="0" smtClean="0"/>
              <a:t> </a:t>
            </a:r>
            <a:r>
              <a:rPr lang="de-DE" b="1" dirty="0" err="1" smtClean="0"/>
              <a:t>framework</a:t>
            </a:r>
            <a:r>
              <a:rPr lang="de-DE" b="1" dirty="0" smtClean="0"/>
              <a:t> </a:t>
            </a:r>
            <a:r>
              <a:rPr lang="de-DE" b="1" dirty="0" err="1" smtClean="0"/>
              <a:t>conditions</a:t>
            </a:r>
            <a:endParaRPr lang="de-DE" b="1" dirty="0" smtClean="0"/>
          </a:p>
          <a:p>
            <a:r>
              <a:rPr lang="de-DE" dirty="0" smtClean="0"/>
              <a:t>See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/ </a:t>
            </a:r>
            <a:r>
              <a:rPr lang="de-DE" dirty="0" smtClean="0">
                <a:solidFill>
                  <a:schemeClr val="tx1"/>
                </a:solidFill>
              </a:rPr>
              <a:t>TBD in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afternoon</a:t>
            </a:r>
            <a:endParaRPr lang="de-DE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b="1" dirty="0" err="1" smtClean="0"/>
              <a:t>Methods</a:t>
            </a:r>
            <a:endParaRPr lang="de-DE" b="1" dirty="0" smtClean="0"/>
          </a:p>
          <a:p>
            <a:r>
              <a:rPr lang="de-DE" dirty="0" smtClean="0"/>
              <a:t>…..</a:t>
            </a:r>
          </a:p>
          <a:p>
            <a:r>
              <a:rPr lang="de-DE" b="1" dirty="0" smtClean="0"/>
              <a:t>…..</a:t>
            </a:r>
          </a:p>
          <a:p>
            <a:pPr marL="0" indent="0">
              <a:buNone/>
            </a:pPr>
            <a:r>
              <a:rPr lang="de-DE" b="1" dirty="0" smtClean="0"/>
              <a:t>Background Studies</a:t>
            </a:r>
          </a:p>
          <a:p>
            <a:pPr marL="0" indent="0">
              <a:buNone/>
            </a:pPr>
            <a:r>
              <a:rPr lang="de-DE" b="1" dirty="0" err="1" smtClean="0"/>
              <a:t>Experts</a:t>
            </a:r>
            <a:endParaRPr lang="de-DE" b="1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4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–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toolkit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2823" y="2038350"/>
            <a:ext cx="9359158" cy="4460876"/>
          </a:xfrm>
        </p:spPr>
        <p:txBody>
          <a:bodyPr/>
          <a:lstStyle/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chemeClr val="tx1"/>
                </a:solidFill>
              </a:rPr>
              <a:t>illustrated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(Goals &amp; Demand), 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11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toolkit</a:t>
            </a:r>
            <a:r>
              <a:rPr lang="de-DE" dirty="0" smtClean="0"/>
              <a:t>,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framed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step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r>
              <a:rPr lang="de-DE" dirty="0" smtClean="0"/>
              <a:t> in </a:t>
            </a:r>
            <a:r>
              <a:rPr lang="de-DE" dirty="0" err="1" smtClean="0"/>
              <a:t>Morocco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Tunisia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explore</a:t>
            </a:r>
            <a:r>
              <a:rPr lang="de-DE" dirty="0" smtClean="0"/>
              <a:t> sub-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The </a:t>
            </a:r>
            <a:r>
              <a:rPr lang="de-DE" dirty="0" err="1" smtClean="0"/>
              <a:t>toolkit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opportunity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explore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 </a:t>
            </a:r>
            <a:r>
              <a:rPr lang="de-DE" dirty="0" err="1" smtClean="0"/>
              <a:t>have</a:t>
            </a:r>
            <a:r>
              <a:rPr lang="de-DE" dirty="0" smtClean="0"/>
              <a:t> dealt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3830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Karolin Blattmann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Senior Project Manager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blattmann@adelphi.de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33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Toolkit </a:t>
            </a:r>
            <a:r>
              <a:rPr lang="de-DE" dirty="0" err="1" smtClean="0"/>
              <a:t>structure</a:t>
            </a:r>
            <a:endParaRPr lang="de-DE" dirty="0" smtClean="0"/>
          </a:p>
          <a:p>
            <a:r>
              <a:rPr lang="de-DE" dirty="0" smtClean="0"/>
              <a:t>Selected </a:t>
            </a:r>
            <a:r>
              <a:rPr lang="de-DE" dirty="0" err="1" smtClean="0"/>
              <a:t>issue</a:t>
            </a:r>
            <a:r>
              <a:rPr lang="de-DE" dirty="0" smtClean="0"/>
              <a:t>: Goals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Tunisia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Morocco</a:t>
            </a:r>
            <a:endParaRPr lang="de-DE" dirty="0" smtClean="0"/>
          </a:p>
          <a:p>
            <a:r>
              <a:rPr lang="de-DE" dirty="0" smtClean="0"/>
              <a:t>Selected </a:t>
            </a:r>
            <a:r>
              <a:rPr lang="de-DE" dirty="0" err="1" smtClean="0"/>
              <a:t>issue</a:t>
            </a:r>
            <a:r>
              <a:rPr lang="de-DE" dirty="0" smtClean="0"/>
              <a:t>: Demand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Tunisia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Morocco</a:t>
            </a:r>
            <a:endParaRPr lang="de-DE" dirty="0" smtClean="0"/>
          </a:p>
          <a:p>
            <a:r>
              <a:rPr lang="de-DE" dirty="0" smtClean="0"/>
              <a:t>Summary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142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The </a:t>
            </a:r>
            <a:r>
              <a:rPr lang="de-DE" dirty="0" err="1" smtClean="0"/>
              <a:t>strategic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: </a:t>
            </a:r>
            <a:r>
              <a:rPr lang="de-DE" dirty="0" err="1" smtClean="0"/>
              <a:t>Issues</a:t>
            </a:r>
            <a:r>
              <a:rPr lang="de-DE" dirty="0" smtClean="0"/>
              <a:t> &amp; </a:t>
            </a:r>
            <a:r>
              <a:rPr lang="de-DE" dirty="0" err="1" smtClean="0"/>
              <a:t>options</a:t>
            </a:r>
            <a:endParaRPr lang="en-GB" dirty="0"/>
          </a:p>
        </p:txBody>
      </p:sp>
      <p:graphicFrame>
        <p:nvGraphicFramePr>
          <p:cNvPr id="6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1454097"/>
              </p:ext>
            </p:extLst>
          </p:nvPr>
        </p:nvGraphicFramePr>
        <p:xfrm>
          <a:off x="647700" y="1171575"/>
          <a:ext cx="9010650" cy="5553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15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&amp; </a:t>
            </a:r>
            <a:r>
              <a:rPr lang="de-DE" dirty="0" err="1" smtClean="0"/>
              <a:t>options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err="1" smtClean="0"/>
              <a:t>Issue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Options XY (e.g. </a:t>
            </a:r>
            <a:r>
              <a:rPr lang="de-DE" sz="2000" dirty="0" err="1" smtClean="0"/>
              <a:t>assessment</a:t>
            </a:r>
            <a:r>
              <a:rPr lang="de-DE" sz="2000" dirty="0"/>
              <a:t>)</a:t>
            </a:r>
            <a:endParaRPr lang="de-DE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err="1" smtClean="0"/>
              <a:t>Issue</a:t>
            </a:r>
            <a:endParaRPr lang="de-DE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smtClean="0"/>
              <a:t>Sub-</a:t>
            </a:r>
            <a:r>
              <a:rPr lang="de-DE" sz="1800" dirty="0" err="1" smtClean="0"/>
              <a:t>Issues</a:t>
            </a:r>
            <a:endParaRPr lang="de-DE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err="1" smtClean="0"/>
              <a:t>Questions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answered</a:t>
            </a:r>
            <a:endParaRPr lang="de-DE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smtClean="0"/>
              <a:t>Options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framework</a:t>
            </a:r>
            <a:r>
              <a:rPr lang="de-DE" sz="1800" dirty="0" smtClean="0"/>
              <a:t> (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good</a:t>
            </a:r>
            <a:r>
              <a:rPr lang="de-DE" sz="1800" dirty="0" smtClean="0"/>
              <a:t> </a:t>
            </a:r>
            <a:r>
              <a:rPr lang="de-DE" sz="1800" dirty="0" err="1" smtClean="0"/>
              <a:t>practice</a:t>
            </a:r>
            <a:r>
              <a:rPr lang="de-DE" sz="1800" dirty="0" smtClean="0"/>
              <a:t> </a:t>
            </a:r>
            <a:r>
              <a:rPr lang="de-DE" sz="1800" dirty="0" err="1" smtClean="0"/>
              <a:t>studies</a:t>
            </a:r>
            <a:r>
              <a:rPr lang="de-DE" sz="1800" dirty="0" smtClean="0"/>
              <a:t>)</a:t>
            </a:r>
          </a:p>
          <a:p>
            <a:pPr marL="1033717" lvl="2" indent="0">
              <a:buNone/>
            </a:pPr>
            <a:r>
              <a:rPr lang="de-DE" sz="1800" dirty="0" smtClean="0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Sub-</a:t>
            </a:r>
            <a:r>
              <a:rPr lang="de-DE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1 – Option 1</a:t>
            </a:r>
          </a:p>
          <a:p>
            <a:pPr marL="1033717" lvl="2" indent="0">
              <a:buNone/>
            </a:pPr>
            <a:r>
              <a:rPr lang="de-DE" sz="1800" dirty="0" smtClean="0">
                <a:solidFill>
                  <a:srgbClr val="9F00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err="1" smtClean="0"/>
              <a:t>Methods</a:t>
            </a:r>
            <a:endParaRPr lang="de-DE" sz="1800" dirty="0"/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smtClean="0"/>
              <a:t>Background </a:t>
            </a:r>
            <a:r>
              <a:rPr lang="de-DE" sz="1800" dirty="0"/>
              <a:t>Studies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sz="1800" dirty="0" err="1" smtClean="0"/>
              <a:t>Experts</a:t>
            </a:r>
            <a:endParaRPr lang="de-DE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899" y="3927476"/>
            <a:ext cx="4299713" cy="235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3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examples</a:t>
            </a:r>
            <a:r>
              <a:rPr lang="de-DE" dirty="0" smtClean="0"/>
              <a:t>: 4. </a:t>
            </a:r>
            <a:r>
              <a:rPr lang="de-DE" dirty="0" err="1" smtClean="0"/>
              <a:t>goals</a:t>
            </a:r>
            <a:r>
              <a:rPr lang="de-DE" dirty="0" smtClean="0"/>
              <a:t> &amp; 9. </a:t>
            </a:r>
            <a:r>
              <a:rPr lang="de-DE" dirty="0" err="1" smtClean="0"/>
              <a:t>demand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90760" y="1580737"/>
            <a:ext cx="1800000" cy="824249"/>
            <a:chOff x="6887139" y="3109219"/>
            <a:chExt cx="1591454" cy="824249"/>
          </a:xfrm>
          <a:scene3d>
            <a:camera prst="orthographicFront"/>
            <a:lightRig rig="flat" dir="t"/>
          </a:scene3d>
        </p:grpSpPr>
        <p:sp>
          <p:nvSpPr>
            <p:cNvPr id="4" name="Abgerundetes Rechteck 3"/>
            <p:cNvSpPr/>
            <p:nvPr/>
          </p:nvSpPr>
          <p:spPr>
            <a:xfrm>
              <a:off x="6887139" y="3109219"/>
              <a:ext cx="1591454" cy="824249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5" name="Abgerundetes Rechteck 4"/>
            <p:cNvSpPr/>
            <p:nvPr/>
          </p:nvSpPr>
          <p:spPr>
            <a:xfrm>
              <a:off x="6927376" y="3149456"/>
              <a:ext cx="1510980" cy="743775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4. Goals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724213" y="4448444"/>
            <a:ext cx="1800000" cy="723361"/>
            <a:chOff x="1021384" y="2153257"/>
            <a:chExt cx="1900011" cy="723361"/>
          </a:xfrm>
          <a:scene3d>
            <a:camera prst="orthographicFront"/>
            <a:lightRig rig="flat" dir="t"/>
          </a:scene3d>
        </p:grpSpPr>
        <p:sp>
          <p:nvSpPr>
            <p:cNvPr id="7" name="Abgerundetes Rechteck 6"/>
            <p:cNvSpPr/>
            <p:nvPr/>
          </p:nvSpPr>
          <p:spPr>
            <a:xfrm>
              <a:off x="1021384" y="2153257"/>
              <a:ext cx="1900011" cy="723361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8" name="Abgerundetes Rechteck 4"/>
            <p:cNvSpPr/>
            <p:nvPr/>
          </p:nvSpPr>
          <p:spPr>
            <a:xfrm>
              <a:off x="1056696" y="2188569"/>
              <a:ext cx="1829387" cy="65273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9. Demand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Rechteck 8"/>
          <p:cNvSpPr/>
          <p:nvPr/>
        </p:nvSpPr>
        <p:spPr>
          <a:xfrm>
            <a:off x="2671764" y="1609544"/>
            <a:ext cx="73294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direction for investments and activities of different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actors,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hereby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mobilising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legitimacy for taking action for their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important for monitoring of progress, evaluation of the effectiveness of the strategy and policy measures in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 (1) ambitious compared to the BAU (2) embedded in an overall long term vision for the country or the sector and (3)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SMART (specific, measurable, accepted, realistic, time-bound)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824164" y="4438738"/>
            <a:ext cx="73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Demand for RE/ EE technologies drives investments in these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Demand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pull can be developed by broad range of policy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creation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local economic benefits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depends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 the specific design of policies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43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- </a:t>
            </a:r>
            <a:r>
              <a:rPr lang="de-DE" dirty="0" err="1" smtClean="0"/>
              <a:t>Tunisia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Issues and sub-issues</a:t>
            </a:r>
          </a:p>
          <a:p>
            <a:r>
              <a:rPr lang="en-US" sz="1800" dirty="0" smtClean="0"/>
              <a:t>Energy policy</a:t>
            </a:r>
          </a:p>
          <a:p>
            <a:pPr lvl="1"/>
            <a:r>
              <a:rPr lang="en-US" sz="1800" dirty="0" smtClean="0"/>
              <a:t>Five pillars (reduction of subsidies, renewable energy targets until 2030, energy efficiency, expansion of generation capacity, fossil fuels, interconnection)</a:t>
            </a:r>
          </a:p>
          <a:p>
            <a:pPr lvl="1"/>
            <a:r>
              <a:rPr lang="en-US" sz="1800" dirty="0" smtClean="0"/>
              <a:t>Instruments: Tunisian Solar Plan, Renewable Energy Law, energy efficiency regulation</a:t>
            </a:r>
          </a:p>
          <a:p>
            <a:r>
              <a:rPr lang="en-US" sz="1800" dirty="0" smtClean="0"/>
              <a:t>Industrial policy</a:t>
            </a:r>
          </a:p>
          <a:p>
            <a:pPr lvl="1"/>
            <a:r>
              <a:rPr lang="en-US" sz="1800" dirty="0" smtClean="0"/>
              <a:t>Technology infrastructure, R&amp;D, innovation, SME support, investment promotion</a:t>
            </a:r>
          </a:p>
          <a:p>
            <a:r>
              <a:rPr lang="en-US" sz="1800" dirty="0" smtClean="0"/>
              <a:t>Employment policy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MSME promotion, improvement of vocational training systems, strengthening of partnerships between vocational training centers and production sector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193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- </a:t>
            </a:r>
            <a:r>
              <a:rPr lang="de-DE" dirty="0" err="1" smtClean="0"/>
              <a:t>Morocco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1" indent="0">
              <a:buNone/>
            </a:pPr>
            <a:r>
              <a:rPr lang="en-GB" sz="1800" b="1" dirty="0" smtClean="0"/>
              <a:t>Issues and sub-issues</a:t>
            </a:r>
          </a:p>
          <a:p>
            <a:pPr marL="273050" lvl="1"/>
            <a:r>
              <a:rPr lang="en-GB" sz="1800" dirty="0" smtClean="0"/>
              <a:t>Energy policy</a:t>
            </a:r>
          </a:p>
          <a:p>
            <a:pPr lvl="1"/>
            <a:r>
              <a:rPr lang="en-GB" sz="1800" dirty="0" smtClean="0"/>
              <a:t>National Energy Strategy:1.security of supply, 2. general access to energy services, 3. control of demand, 4. sustainable energy</a:t>
            </a:r>
          </a:p>
          <a:p>
            <a:pPr lvl="1"/>
            <a:r>
              <a:rPr lang="en-GB" sz="1800" dirty="0" smtClean="0"/>
              <a:t>Strategic direction: Diverse and optimised mix, reliable and competitive technically, Development of REEE as national priority, Regional integration</a:t>
            </a:r>
          </a:p>
          <a:p>
            <a:pPr lvl="1"/>
            <a:r>
              <a:rPr lang="de-DE" sz="1800" dirty="0" smtClean="0"/>
              <a:t>Instruments: </a:t>
            </a:r>
            <a:r>
              <a:rPr lang="de-DE" sz="1800" dirty="0" err="1" smtClean="0"/>
              <a:t>Moroccan</a:t>
            </a:r>
            <a:r>
              <a:rPr lang="de-DE" sz="1800" dirty="0" smtClean="0"/>
              <a:t> solar plan, </a:t>
            </a:r>
            <a:r>
              <a:rPr lang="de-DE" sz="1800" dirty="0" err="1" smtClean="0"/>
              <a:t>integrated</a:t>
            </a:r>
            <a:r>
              <a:rPr lang="de-DE" sz="1800" dirty="0" smtClean="0"/>
              <a:t> wind </a:t>
            </a:r>
            <a:r>
              <a:rPr lang="de-DE" sz="1800" dirty="0" err="1" smtClean="0"/>
              <a:t>programme</a:t>
            </a:r>
            <a:r>
              <a:rPr lang="de-DE" sz="1800" dirty="0" smtClean="0"/>
              <a:t>, hydropower </a:t>
            </a:r>
            <a:r>
              <a:rPr lang="de-DE" sz="1800" dirty="0" err="1" smtClean="0"/>
              <a:t>target</a:t>
            </a:r>
            <a:endParaRPr lang="en-GB" sz="1800" dirty="0" smtClean="0"/>
          </a:p>
          <a:p>
            <a:r>
              <a:rPr lang="en-GB" sz="1800" dirty="0" smtClean="0"/>
              <a:t>Industrial policy</a:t>
            </a:r>
          </a:p>
          <a:p>
            <a:pPr lvl="1"/>
            <a:r>
              <a:rPr lang="en-GB" sz="1800" dirty="0" smtClean="0"/>
              <a:t>Programme national des actions </a:t>
            </a:r>
            <a:r>
              <a:rPr lang="en-GB" sz="1800" dirty="0" err="1" smtClean="0"/>
              <a:t>prioritaires</a:t>
            </a:r>
            <a:r>
              <a:rPr lang="en-GB" sz="1800" dirty="0" smtClean="0"/>
              <a:t> (multi-sectoral action plan, restructuring the energy </a:t>
            </a:r>
            <a:r>
              <a:rPr lang="en-GB" sz="1800" dirty="0" smtClean="0">
                <a:solidFill>
                  <a:schemeClr val="tx1"/>
                </a:solidFill>
              </a:rPr>
              <a:t>sector, </a:t>
            </a:r>
            <a:r>
              <a:rPr lang="en-GB" sz="1800" dirty="0" err="1" smtClean="0">
                <a:solidFill>
                  <a:schemeClr val="tx1"/>
                </a:solidFill>
              </a:rPr>
              <a:t>tarification</a:t>
            </a:r>
            <a:r>
              <a:rPr lang="en-GB" sz="1800" dirty="0" smtClean="0">
                <a:solidFill>
                  <a:schemeClr val="tx1"/>
                </a:solidFill>
              </a:rPr>
              <a:t>) , </a:t>
            </a:r>
            <a:r>
              <a:rPr lang="fr-FR" sz="1800" dirty="0" smtClean="0">
                <a:solidFill>
                  <a:schemeClr val="tx1"/>
                </a:solidFill>
              </a:rPr>
              <a:t>SME support, FDI </a:t>
            </a:r>
            <a:r>
              <a:rPr lang="fr-FR" sz="1800" dirty="0" err="1" smtClean="0">
                <a:solidFill>
                  <a:schemeClr val="tx1"/>
                </a:solidFill>
              </a:rPr>
              <a:t>attractiveness</a:t>
            </a:r>
            <a:r>
              <a:rPr lang="fr-FR" sz="1800" dirty="0" smtClean="0">
                <a:solidFill>
                  <a:schemeClr val="tx1"/>
                </a:solidFill>
              </a:rPr>
              <a:t>, </a:t>
            </a:r>
            <a:r>
              <a:rPr lang="de-DE" sz="1800" dirty="0" err="1">
                <a:solidFill>
                  <a:schemeClr val="tx1"/>
                </a:solidFill>
              </a:rPr>
              <a:t>free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zones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and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strategic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offshoring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and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industrial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crafts</a:t>
            </a:r>
            <a:r>
              <a:rPr lang="de-DE" sz="1800" dirty="0" smtClean="0">
                <a:solidFill>
                  <a:schemeClr val="tx1"/>
                </a:solidFill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</a:rPr>
              <a:t>clusters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and</a:t>
            </a:r>
            <a:r>
              <a:rPr lang="de-DE" sz="1800" dirty="0" smtClean="0">
                <a:solidFill>
                  <a:schemeClr val="tx1"/>
                </a:solidFill>
              </a:rPr>
              <a:t> strong </a:t>
            </a:r>
            <a:r>
              <a:rPr lang="de-DE" sz="1800" dirty="0" err="1" smtClean="0">
                <a:solidFill>
                  <a:schemeClr val="tx1"/>
                </a:solidFill>
              </a:rPr>
              <a:t>federations</a:t>
            </a:r>
            <a:r>
              <a:rPr lang="de-DE" sz="1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Employment </a:t>
            </a:r>
            <a:r>
              <a:rPr lang="en-GB" sz="1800" dirty="0">
                <a:solidFill>
                  <a:schemeClr val="tx1"/>
                </a:solidFill>
              </a:rPr>
              <a:t>policy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“local content” - </a:t>
            </a:r>
            <a:r>
              <a:rPr lang="en-US" sz="1800" dirty="0">
                <a:solidFill>
                  <a:schemeClr val="tx1"/>
                </a:solidFill>
              </a:rPr>
              <a:t>key criterion in the evaluation of project </a:t>
            </a:r>
            <a:r>
              <a:rPr lang="en-US" sz="1800" dirty="0" smtClean="0">
                <a:solidFill>
                  <a:schemeClr val="tx1"/>
                </a:solidFill>
              </a:rPr>
              <a:t>bids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investment promotion fund</a:t>
            </a:r>
            <a:r>
              <a:rPr lang="en-US" sz="1800" dirty="0" smtClean="0"/>
              <a:t>, professional training, start-up  and young entrepreneurs support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79514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2823" y="1446214"/>
            <a:ext cx="7666327" cy="50530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600" b="1" dirty="0" smtClean="0"/>
              <a:t>Questions to be answered</a:t>
            </a:r>
          </a:p>
          <a:p>
            <a:r>
              <a:rPr lang="en-GB" sz="1600" dirty="0" smtClean="0"/>
              <a:t>Sample questions within the issue</a:t>
            </a:r>
          </a:p>
          <a:p>
            <a:pPr lvl="1"/>
            <a:r>
              <a:rPr lang="en-GB" sz="1600" dirty="0" smtClean="0"/>
              <a:t>Are these goals specific enough while taking context into account?</a:t>
            </a:r>
          </a:p>
          <a:p>
            <a:pPr lvl="1"/>
            <a:r>
              <a:rPr lang="en-GB" sz="1600" dirty="0" smtClean="0"/>
              <a:t>Are they embedded in a long-term vision?</a:t>
            </a:r>
          </a:p>
          <a:p>
            <a:pPr lvl="1"/>
            <a:r>
              <a:rPr lang="en-GB" sz="1600" dirty="0" smtClean="0"/>
              <a:t>How are these goals further devised (into policy measures and goals)?</a:t>
            </a:r>
          </a:p>
          <a:p>
            <a:pPr lvl="1"/>
            <a:r>
              <a:rPr lang="en-GB" sz="1600" dirty="0" smtClean="0"/>
              <a:t>Do these goals reflect latest (e.g. technological) developments?</a:t>
            </a:r>
          </a:p>
          <a:p>
            <a:pPr lvl="1"/>
            <a:r>
              <a:rPr lang="en-GB" sz="1600" dirty="0" smtClean="0"/>
              <a:t>…..</a:t>
            </a:r>
          </a:p>
          <a:p>
            <a:r>
              <a:rPr lang="en-GB" sz="1600" dirty="0" smtClean="0"/>
              <a:t>Sample questions with regard to other issues</a:t>
            </a:r>
          </a:p>
          <a:p>
            <a:pPr lvl="1"/>
            <a:r>
              <a:rPr lang="en-GB" sz="1600" dirty="0" smtClean="0"/>
              <a:t>Were trade-offs sufficiently reflected in the development of these goals? (3. Trade-offs)</a:t>
            </a:r>
          </a:p>
          <a:p>
            <a:pPr lvl="1"/>
            <a:r>
              <a:rPr lang="en-GB" sz="1600" dirty="0" smtClean="0"/>
              <a:t>Is the implementation of these goals ascribed to certain actors (5. Responsibilities)</a:t>
            </a:r>
          </a:p>
          <a:p>
            <a:pPr lvl="1"/>
            <a:r>
              <a:rPr lang="en-GB" sz="1600" dirty="0" smtClean="0"/>
              <a:t>Do the different sectorial goals relate to each other? (6. Coordination)</a:t>
            </a:r>
          </a:p>
          <a:p>
            <a:pPr lvl="1"/>
            <a:r>
              <a:rPr lang="en-GB" sz="1600" dirty="0" smtClean="0"/>
              <a:t>Which stakeholders are involved in the development and monitoring of these goals? (7. Participation)</a:t>
            </a:r>
          </a:p>
          <a:p>
            <a:pPr lvl="1"/>
            <a:r>
              <a:rPr lang="en-GB" sz="1600" dirty="0" smtClean="0"/>
              <a:t>How do these goals create demand for RE/EE? (9. markets)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8688851" y="4106107"/>
            <a:ext cx="1800000" cy="360000"/>
            <a:chOff x="6868070" y="1945809"/>
            <a:chExt cx="1610608" cy="797904"/>
          </a:xfrm>
          <a:scene3d>
            <a:camera prst="orthographicFront"/>
            <a:lightRig rig="flat" dir="t"/>
          </a:scene3d>
        </p:grpSpPr>
        <p:sp>
          <p:nvSpPr>
            <p:cNvPr id="7" name="Abgerundetes Rechteck 6"/>
            <p:cNvSpPr/>
            <p:nvPr/>
          </p:nvSpPr>
          <p:spPr>
            <a:xfrm>
              <a:off x="6868070" y="1945809"/>
              <a:ext cx="1610608" cy="797904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8" name="Abgerundetes Rechteck 4"/>
            <p:cNvSpPr/>
            <p:nvPr/>
          </p:nvSpPr>
          <p:spPr>
            <a:xfrm>
              <a:off x="6907020" y="1984759"/>
              <a:ext cx="1532708" cy="7200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 Trade-offs</a:t>
              </a:r>
              <a:endParaRPr lang="en-GB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8625085" y="1540500"/>
            <a:ext cx="1800000" cy="824249"/>
            <a:chOff x="6887139" y="3109219"/>
            <a:chExt cx="1591454" cy="824249"/>
          </a:xfrm>
          <a:scene3d>
            <a:camera prst="orthographicFront"/>
            <a:lightRig rig="flat" dir="t"/>
          </a:scene3d>
        </p:grpSpPr>
        <p:sp>
          <p:nvSpPr>
            <p:cNvPr id="17" name="Abgerundetes Rechteck 16"/>
            <p:cNvSpPr/>
            <p:nvPr/>
          </p:nvSpPr>
          <p:spPr>
            <a:xfrm>
              <a:off x="6887139" y="3109219"/>
              <a:ext cx="1591454" cy="824249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18" name="Abgerundetes Rechteck 4"/>
            <p:cNvSpPr/>
            <p:nvPr/>
          </p:nvSpPr>
          <p:spPr>
            <a:xfrm>
              <a:off x="6927376" y="3149456"/>
              <a:ext cx="1510980" cy="743775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4. Goals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8688853" y="4646192"/>
            <a:ext cx="1800000" cy="358631"/>
            <a:chOff x="5877514" y="4482246"/>
            <a:chExt cx="2853416" cy="623523"/>
          </a:xfrm>
          <a:scene3d>
            <a:camera prst="orthographicFront"/>
            <a:lightRig rig="flat" dir="t"/>
          </a:scene3d>
        </p:grpSpPr>
        <p:sp>
          <p:nvSpPr>
            <p:cNvPr id="44" name="Abgerundetes Rechteck 43"/>
            <p:cNvSpPr/>
            <p:nvPr/>
          </p:nvSpPr>
          <p:spPr>
            <a:xfrm>
              <a:off x="5877514" y="4482246"/>
              <a:ext cx="2853416" cy="623523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45" name="Abgerundetes Rechteck 4"/>
            <p:cNvSpPr/>
            <p:nvPr/>
          </p:nvSpPr>
          <p:spPr>
            <a:xfrm>
              <a:off x="5907952" y="4512684"/>
              <a:ext cx="2792540" cy="56264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5. </a:t>
              </a:r>
              <a:r>
                <a:rPr kumimoji="0" lang="de-DE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Responsibilities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8688853" y="5724993"/>
            <a:ext cx="1800000" cy="360000"/>
            <a:chOff x="4353293" y="5538311"/>
            <a:chExt cx="2552194" cy="723361"/>
          </a:xfrm>
          <a:scene3d>
            <a:camera prst="orthographicFront"/>
            <a:lightRig rig="flat" dir="t"/>
          </a:scene3d>
        </p:grpSpPr>
        <p:sp>
          <p:nvSpPr>
            <p:cNvPr id="42" name="Abgerundetes Rechteck 41"/>
            <p:cNvSpPr/>
            <p:nvPr/>
          </p:nvSpPr>
          <p:spPr>
            <a:xfrm>
              <a:off x="4353293" y="5538311"/>
              <a:ext cx="2552194" cy="723361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43" name="Abgerundetes Rechteck 6"/>
            <p:cNvSpPr/>
            <p:nvPr/>
          </p:nvSpPr>
          <p:spPr>
            <a:xfrm>
              <a:off x="4388605" y="5573623"/>
              <a:ext cx="2481570" cy="65273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6. </a:t>
              </a:r>
              <a:r>
                <a:rPr kumimoji="0" lang="de-DE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Coordination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8688853" y="5184908"/>
            <a:ext cx="1800000" cy="360000"/>
            <a:chOff x="1648446" y="4916252"/>
            <a:chExt cx="2579609" cy="958772"/>
          </a:xfrm>
          <a:scene3d>
            <a:camera prst="orthographicFront"/>
            <a:lightRig rig="flat" dir="t"/>
          </a:scene3d>
        </p:grpSpPr>
        <p:sp>
          <p:nvSpPr>
            <p:cNvPr id="40" name="Abgerundetes Rechteck 39"/>
            <p:cNvSpPr/>
            <p:nvPr/>
          </p:nvSpPr>
          <p:spPr>
            <a:xfrm>
              <a:off x="1648446" y="4916252"/>
              <a:ext cx="2579609" cy="958772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41" name="Abgerundetes Rechteck 8"/>
            <p:cNvSpPr/>
            <p:nvPr/>
          </p:nvSpPr>
          <p:spPr>
            <a:xfrm>
              <a:off x="1695249" y="4963055"/>
              <a:ext cx="2486003" cy="865166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7. </a:t>
              </a:r>
              <a:r>
                <a:rPr kumimoji="0" lang="de-DE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Participation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8688852" y="6265078"/>
            <a:ext cx="1800000" cy="360000"/>
            <a:chOff x="1021393" y="2181832"/>
            <a:chExt cx="1900011" cy="723361"/>
          </a:xfrm>
          <a:scene3d>
            <a:camera prst="orthographicFront"/>
            <a:lightRig rig="flat" dir="t"/>
          </a:scene3d>
        </p:grpSpPr>
        <p:sp>
          <p:nvSpPr>
            <p:cNvPr id="38" name="Abgerundetes Rechteck 37"/>
            <p:cNvSpPr/>
            <p:nvPr/>
          </p:nvSpPr>
          <p:spPr>
            <a:xfrm>
              <a:off x="1021393" y="2181832"/>
              <a:ext cx="1900011" cy="723361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dkEdge">
              <a:bevelT w="8200" h="38100"/>
            </a:sp3d>
          </p:spPr>
        </p:sp>
        <p:sp>
          <p:nvSpPr>
            <p:cNvPr id="39" name="Abgerundetes Rechteck 10"/>
            <p:cNvSpPr/>
            <p:nvPr/>
          </p:nvSpPr>
          <p:spPr>
            <a:xfrm>
              <a:off x="1056705" y="2217144"/>
              <a:ext cx="1829387" cy="65273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9. Demand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9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Options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their</a:t>
            </a:r>
            <a:r>
              <a:rPr lang="de-DE" b="1" dirty="0" smtClean="0"/>
              <a:t> </a:t>
            </a:r>
            <a:r>
              <a:rPr lang="de-DE" b="1" dirty="0" err="1" smtClean="0"/>
              <a:t>framework</a:t>
            </a:r>
            <a:r>
              <a:rPr lang="de-DE" b="1" dirty="0" smtClean="0"/>
              <a:t> </a:t>
            </a:r>
            <a:r>
              <a:rPr lang="de-DE" b="1" dirty="0" err="1" smtClean="0"/>
              <a:t>conditions</a:t>
            </a:r>
            <a:endParaRPr lang="de-DE" b="1" dirty="0" smtClean="0"/>
          </a:p>
          <a:p>
            <a:r>
              <a:rPr lang="de-DE" dirty="0" smtClean="0"/>
              <a:t>See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/ </a:t>
            </a:r>
            <a:r>
              <a:rPr lang="de-DE" dirty="0" smtClean="0">
                <a:solidFill>
                  <a:schemeClr val="tx1"/>
                </a:solidFill>
              </a:rPr>
              <a:t>TBD in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afternoon</a:t>
            </a:r>
            <a:endParaRPr lang="de-DE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b="1" dirty="0" err="1" smtClean="0"/>
              <a:t>Methods</a:t>
            </a:r>
            <a:endParaRPr lang="de-DE" b="1" dirty="0" smtClean="0"/>
          </a:p>
          <a:p>
            <a:r>
              <a:rPr lang="de-DE" dirty="0" smtClean="0"/>
              <a:t>Scenario </a:t>
            </a:r>
            <a:r>
              <a:rPr lang="de-DE" dirty="0" err="1" smtClean="0"/>
              <a:t>development</a:t>
            </a:r>
            <a:endParaRPr lang="de-DE" dirty="0" smtClean="0"/>
          </a:p>
          <a:p>
            <a:r>
              <a:rPr lang="de-DE" dirty="0" smtClean="0"/>
              <a:t>EQUIP (</a:t>
            </a:r>
            <a:r>
              <a:rPr lang="de-DE" dirty="0" smtClean="0">
                <a:solidFill>
                  <a:schemeClr val="tx1"/>
                </a:solidFill>
              </a:rPr>
              <a:t>UNIDO</a:t>
            </a:r>
            <a:r>
              <a:rPr lang="de-DE" dirty="0" smtClean="0"/>
              <a:t>/GIZ)</a:t>
            </a:r>
          </a:p>
          <a:p>
            <a:r>
              <a:rPr lang="de-DE" dirty="0" smtClean="0"/>
              <a:t>……</a:t>
            </a:r>
          </a:p>
          <a:p>
            <a:pPr marL="0" indent="0">
              <a:buNone/>
            </a:pPr>
            <a:r>
              <a:rPr lang="de-DE" b="1" dirty="0" smtClean="0"/>
              <a:t>Background Studies</a:t>
            </a:r>
          </a:p>
          <a:p>
            <a:pPr marL="0" indent="0">
              <a:buNone/>
            </a:pPr>
            <a:r>
              <a:rPr lang="de-DE" b="1" dirty="0" err="1" smtClean="0"/>
              <a:t>Experts</a:t>
            </a:r>
            <a:endParaRPr lang="de-DE" b="1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314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elphi_PPT_Master_EN_Arial">
  <a:themeElements>
    <a:clrScheme name="Benutzerdefiniert 9">
      <a:dk1>
        <a:srgbClr val="4B4B4B"/>
      </a:dk1>
      <a:lt1>
        <a:sysClr val="window" lastClr="FFFFFF"/>
      </a:lt1>
      <a:dk2>
        <a:srgbClr val="9F0014"/>
      </a:dk2>
      <a:lt2>
        <a:srgbClr val="FFFFFF"/>
      </a:lt2>
      <a:accent1>
        <a:srgbClr val="4B4B4B"/>
      </a:accent1>
      <a:accent2>
        <a:srgbClr val="9F0014"/>
      </a:accent2>
      <a:accent3>
        <a:srgbClr val="ACACAC"/>
      </a:accent3>
      <a:accent4>
        <a:srgbClr val="646464"/>
      </a:accent4>
      <a:accent5>
        <a:srgbClr val="828282"/>
      </a:accent5>
      <a:accent6>
        <a:srgbClr val="9F0014"/>
      </a:accent6>
      <a:hlink>
        <a:srgbClr val="9F0014"/>
      </a:hlink>
      <a:folHlink>
        <a:srgbClr val="9F00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F0014"/>
        </a:solidFill>
        <a:ln>
          <a:noFill/>
        </a:ln>
        <a:effectLst/>
      </a:spPr>
      <a:bodyPr lIns="216000" tIns="234000" rIns="216000" bIns="234000" rtlCol="0" anchor="ctr"/>
      <a:lstStyle>
        <a:defPPr algn="ctr">
          <a:defRPr sz="2200">
            <a:latin typeface="DINOT-Bold"/>
            <a:cs typeface="DINOT-Bold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0" cap="rnd">
          <a:prstDash val="sysDot"/>
          <a:tailEnd type="none" w="lg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adelphi_PPT_Master_EN_Arial</Template>
  <TotalTime>0</TotalTime>
  <Words>995</Words>
  <Application>Microsoft Office PowerPoint</Application>
  <PresentationFormat>Benutzerdefiniert</PresentationFormat>
  <Paragraphs>159</Paragraphs>
  <Slides>15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adelphi_PPT_Master_EN_Arial</vt:lpstr>
      <vt:lpstr>PowerPoint-Präsentation</vt:lpstr>
      <vt:lpstr>Content</vt:lpstr>
      <vt:lpstr>The strategic cycle: Issues &amp; options</vt:lpstr>
      <vt:lpstr>Preliminary structure of issues &amp; options</vt:lpstr>
      <vt:lpstr>Two examples: 4. goals &amp; 9. demand</vt:lpstr>
      <vt:lpstr>Goals - Tunisia</vt:lpstr>
      <vt:lpstr>Goals - Morocco</vt:lpstr>
      <vt:lpstr>Goals</vt:lpstr>
      <vt:lpstr>Goals</vt:lpstr>
      <vt:lpstr>Demand - Tunisia</vt:lpstr>
      <vt:lpstr>Demand - Morocco</vt:lpstr>
      <vt:lpstr>Demand</vt:lpstr>
      <vt:lpstr>Demand</vt:lpstr>
      <vt:lpstr>Summary – How to use the toolkit</vt:lpstr>
      <vt:lpstr>PowerPoint-Präsentation</vt:lpstr>
    </vt:vector>
  </TitlesOfParts>
  <Company>adelphi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Karolin Blattmann - adelphi</dc:creator>
  <cp:lastModifiedBy>Karolin Blattmann - adelphi</cp:lastModifiedBy>
  <cp:revision>44</cp:revision>
  <cp:lastPrinted>2015-06-05T11:15:01Z</cp:lastPrinted>
  <dcterms:created xsi:type="dcterms:W3CDTF">2015-06-03T11:53:03Z</dcterms:created>
  <dcterms:modified xsi:type="dcterms:W3CDTF">2015-06-09T07:16:09Z</dcterms:modified>
</cp:coreProperties>
</file>